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3"/>
  </p:sldMasterIdLst>
  <p:notesMasterIdLst>
    <p:notesMasterId r:id="rId39"/>
  </p:notesMasterIdLst>
  <p:handoutMasterIdLst>
    <p:handoutMasterId r:id="rId40"/>
  </p:handoutMasterIdLst>
  <p:sldIdLst>
    <p:sldId id="2147480104" r:id="rId4"/>
    <p:sldId id="2147480111" r:id="rId5"/>
    <p:sldId id="2147482793" r:id="rId6"/>
    <p:sldId id="2147482797" r:id="rId7"/>
    <p:sldId id="2147482791" r:id="rId8"/>
    <p:sldId id="2147482790" r:id="rId9"/>
    <p:sldId id="2147482799" r:id="rId10"/>
    <p:sldId id="2147482801" r:id="rId11"/>
    <p:sldId id="2147482803" r:id="rId12"/>
    <p:sldId id="2147482804" r:id="rId13"/>
    <p:sldId id="329" r:id="rId14"/>
    <p:sldId id="2147482794" r:id="rId15"/>
    <p:sldId id="2147482802" r:id="rId16"/>
    <p:sldId id="2147482795" r:id="rId17"/>
    <p:sldId id="2147482805" r:id="rId18"/>
    <p:sldId id="2147482806" r:id="rId19"/>
    <p:sldId id="2147482809" r:id="rId20"/>
    <p:sldId id="2147482807" r:id="rId21"/>
    <p:sldId id="2147482808" r:id="rId22"/>
    <p:sldId id="2147482810" r:id="rId23"/>
    <p:sldId id="261" r:id="rId24"/>
    <p:sldId id="311" r:id="rId25"/>
    <p:sldId id="330" r:id="rId26"/>
    <p:sldId id="332" r:id="rId27"/>
    <p:sldId id="334" r:id="rId28"/>
    <p:sldId id="2147482811" r:id="rId29"/>
    <p:sldId id="263" r:id="rId30"/>
    <p:sldId id="331" r:id="rId31"/>
    <p:sldId id="299" r:id="rId32"/>
    <p:sldId id="2147482788" r:id="rId33"/>
    <p:sldId id="2147482796" r:id="rId34"/>
    <p:sldId id="2147482800" r:id="rId35"/>
    <p:sldId id="2147482812" r:id="rId36"/>
    <p:sldId id="2147482813" r:id="rId37"/>
    <p:sldId id="2147480056" r:id="rId38"/>
  </p:sldIdLst>
  <p:sldSz cx="12192000" cy="6858000"/>
  <p:notesSz cx="6858000" cy="9144000"/>
  <p:embeddedFontLst>
    <p:embeddedFont>
      <p:font typeface="Open Sans" panose="020B0606030504020204" pitchFamily="34" charset="0"/>
      <p:regular r:id="rId41"/>
      <p:bold r:id="rId42"/>
      <p:italic r:id="rId43"/>
      <p:boldItalic r:id="rId44"/>
    </p:embeddedFont>
    <p:embeddedFont>
      <p:font typeface="Open Sans SemiBold" panose="020B0706030804020204" pitchFamily="34" charset="0"/>
      <p:bold r:id="rId45"/>
      <p:boldItalic r:id="rId46"/>
    </p:embeddedFont>
    <p:embeddedFont>
      <p:font typeface="Segoe Print" panose="02000600000000000000" pitchFamily="2" charset="0"/>
      <p:regular r:id="rId47"/>
      <p:bold r:id="rId48"/>
    </p:embeddedFont>
    <p:embeddedFont>
      <p:font typeface="Segoe Sans Text" pitchFamily="2" charset="0"/>
      <p:regular r:id="rId49"/>
      <p:bold r:id="rId50"/>
    </p:embeddedFont>
    <p:embeddedFont>
      <p:font typeface="Segoe Script" panose="030B0504020000000003" pitchFamily="66" charset="0"/>
      <p:regular r:id="rId51"/>
      <p:bold r:id="rId52"/>
    </p:embeddedFont>
    <p:embeddedFont>
      <p:font typeface="Segoe UI" panose="020B0502040204020203" pitchFamily="34" charset="0"/>
      <p:regular r:id="rId53"/>
      <p:bold r:id="rId54"/>
      <p:italic r:id="rId55"/>
      <p:boldItalic r:id="rId56"/>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04"/>
          </p14:sldIdLst>
        </p14:section>
        <p14:section name="Agenda" id="{194114FB-11A9-460A-BA65-6CA85323C1BD}">
          <p14:sldIdLst>
            <p14:sldId id="2147480111"/>
          </p14:sldIdLst>
        </p14:section>
        <p14:section name="Considerations of Modernizing a Monolith" id="{1FF90D6F-32BA-4F0C-BB29-2E6AB6B113D3}">
          <p14:sldIdLst>
            <p14:sldId id="2147482793"/>
            <p14:sldId id="2147482797"/>
          </p14:sldIdLst>
        </p14:section>
        <p14:section name="What is EventStorming" id="{C919DA70-2764-49D2-81DC-A455DFA29943}">
          <p14:sldIdLst>
            <p14:sldId id="2147482791"/>
            <p14:sldId id="2147482790"/>
            <p14:sldId id="2147482799"/>
            <p14:sldId id="2147482801"/>
          </p14:sldIdLst>
        </p14:section>
        <p14:section name="Types of EventStorming" id="{4BBD5052-855C-484B-9507-956D6078653F}">
          <p14:sldIdLst>
            <p14:sldId id="2147482803"/>
            <p14:sldId id="2147482804"/>
            <p14:sldId id="329"/>
          </p14:sldIdLst>
        </p14:section>
        <p14:section name="Modernization with EventStorming" id="{BF473655-952B-4EE0-92CE-25517EC45202}">
          <p14:sldIdLst>
            <p14:sldId id="2147482794"/>
            <p14:sldId id="2147482802"/>
          </p14:sldIdLst>
        </p14:section>
        <p14:section name="How to get started with EventStorming" id="{8FD3219F-547B-4533-B2E6-87A7ED33311F}">
          <p14:sldIdLst>
            <p14:sldId id="2147482795"/>
            <p14:sldId id="2147482805"/>
            <p14:sldId id="2147482806"/>
            <p14:sldId id="2147482809"/>
            <p14:sldId id="2147482807"/>
            <p14:sldId id="2147482808"/>
            <p14:sldId id="2147482810"/>
            <p14:sldId id="261"/>
            <p14:sldId id="311"/>
            <p14:sldId id="330"/>
            <p14:sldId id="332"/>
            <p14:sldId id="334"/>
            <p14:sldId id="2147482811"/>
            <p14:sldId id="263"/>
            <p14:sldId id="331"/>
            <p14:sldId id="299"/>
            <p14:sldId id="2147482788"/>
          </p14:sldIdLst>
        </p14:section>
        <p14:section name="Additional Resources" id="{0D38B19E-E517-4A0E-82CF-A7244895431B}">
          <p14:sldIdLst>
            <p14:sldId id="2147482796"/>
            <p14:sldId id="2147482800"/>
            <p14:sldId id="2147482812"/>
            <p14:sldId id="2147482813"/>
            <p14:sldId id="21474800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4F3"/>
    <a:srgbClr val="282828"/>
    <a:srgbClr val="554992"/>
    <a:srgbClr val="687EE8"/>
    <a:srgbClr val="5E32FF"/>
    <a:srgbClr val="552DE7"/>
    <a:srgbClr val="3E21A0"/>
    <a:srgbClr val="321885"/>
    <a:srgbClr val="231062"/>
    <a:srgbClr val="1F0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8" autoAdjust="0"/>
    <p:restoredTop sz="86441" autoAdjust="0"/>
  </p:normalViewPr>
  <p:slideViewPr>
    <p:cSldViewPr snapToGrid="0">
      <p:cViewPr varScale="1">
        <p:scale>
          <a:sx n="87" d="100"/>
          <a:sy n="87" d="100"/>
        </p:scale>
        <p:origin x="60" y="1152"/>
      </p:cViewPr>
      <p:guideLst/>
    </p:cSldViewPr>
  </p:slideViewPr>
  <p:outlineViewPr>
    <p:cViewPr>
      <p:scale>
        <a:sx n="33" d="100"/>
        <a:sy n="33" d="100"/>
      </p:scale>
      <p:origin x="0" y="-10984"/>
    </p:cViewPr>
  </p:outlin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5.xml"/><Relationship Id="rId51" Type="http://schemas.openxmlformats.org/officeDocument/2006/relationships/font" Target="fonts/font11.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font" Target="fonts/font14.fntdata"/><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 Id="rId5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11/11/2024 3:27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11/11/2024 3:27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76A6C"/>
                </a:solidFill>
                <a:effectLst/>
                <a:latin typeface="Open Sans" panose="020B0606030504020204" pitchFamily="34" charset="0"/>
                <a:ea typeface="Open Sans" panose="020B0606030504020204" pitchFamily="34" charset="0"/>
                <a:cs typeface="Open Sans" panose="020B0606030504020204" pitchFamily="34" charset="0"/>
              </a:rPr>
              <a:t>Modernizing legacy monoliths is a daunting task, but EventStorming offers a clear path forward. Join us as we show how you can use EventStorming to deconstruct your monolithic .NET applications and migrate them towards a microservices architecture. This session will provide actionable insights into the EventStorming process, highlighting how it helps align technical and business teams while reducing risks and ensuring a smooth transition.</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193022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Sometimes, with a monolith, you have that 1 person who has all the knowledge. They have a wealth of domain knowledge, having been the caretaker of that monolith for the past few decades. Or you have business people and techies who are not aligned about what the monolith should do. Sometimes, you have to have the conversation to level set on the domain. The goal with Big Picture EventStorming is discovery and building a shared understanding.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027015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With the systems we maintain, they can be complex. Process Modeling EventStorming allows us to explore those processes, identify the unknowns as well as the pain points. The goal is to address as many of the pain points as possible.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99373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Sometimes, as people are modernizing their applications, they are also enhancing their people experience. Commonly, this is user experience. However, if you are a creator of developer tools, you also have to consider developer experience. And if you have a white label product, you have users who use your product and interact with their customers. So then customer experience becomes a thing to consider as well. Many people overlook these situations, which is why I point out that EventStorming can be used for exploring those experiences further.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31126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EventStorming allows you to explore what’s already out there and figure out how to refactor it into something else. In the case of going from a monolith towards microservices – and maybe stopping at a modular monolith along the way – this EventStorming helps you see what you already have and how the initial design evolved over time. It allows you to see how things are currently grouped and have the conversations about restructuring them, making modules that might make more sense than in the current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058785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Open Sans" panose="020B0606030504020204" pitchFamily="34" charset="0"/>
                <a:ea typeface="Open Sans" panose="020B0606030504020204" pitchFamily="34" charset="0"/>
                <a:cs typeface="Open Sans" panose="020B0606030504020204" pitchFamily="34" charset="0"/>
              </a:rPr>
              <a:t>System Design EventStorming allows you to explore solutions for a greenfield system design. In the case of going from a monolith towards microservices – and maybe stopping at a modular monolith along the way – this EventStorming helps you see what you already have and how the initial design evolved over time. It allows you to see how things are currently grouped and have the conversations about restructuring them, making modules that might make more sense than in the current app.</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160468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32AF3-68E4-5FFD-1E5B-FFBE5920C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38AA78-DA35-32AC-4FD5-17E36DA9C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B6819-1BC5-5D88-3C13-7DF644A3C290}"/>
              </a:ext>
            </a:extLst>
          </p:cNvPr>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It starts with one sticky note.</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Orange sticky notes are events – the Event part of EventStorming.</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The facilitator asks the group how something happened and has everyone write their version of the events. (The Storming part of EventStorming)</a:t>
            </a:r>
            <a:br>
              <a:rPr lang="en-US" dirty="0">
                <a:latin typeface="Open Sans" panose="020B0606030504020204" pitchFamily="34" charset="0"/>
                <a:ea typeface="Open Sans" panose="020B0606030504020204" pitchFamily="34" charset="0"/>
                <a:cs typeface="Open Sans" panose="020B0606030504020204" pitchFamily="34" charset="0"/>
              </a:rPr>
            </a:b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Each </a:t>
            </a:r>
            <a:r>
              <a:rPr lang="en-US" b="1" dirty="0">
                <a:latin typeface="Open Sans" panose="020B0606030504020204" pitchFamily="34" charset="0"/>
                <a:ea typeface="Open Sans" panose="020B0606030504020204" pitchFamily="34" charset="0"/>
                <a:cs typeface="Open Sans" panose="020B0606030504020204" pitchFamily="34" charset="0"/>
              </a:rPr>
              <a:t>event</a:t>
            </a:r>
            <a:r>
              <a:rPr lang="en-US" b="0" dirty="0">
                <a:latin typeface="Open Sans" panose="020B0606030504020204" pitchFamily="34" charset="0"/>
                <a:ea typeface="Open Sans" panose="020B0606030504020204" pitchFamily="34" charset="0"/>
                <a:cs typeface="Open Sans" panose="020B0606030504020204" pitchFamily="34" charset="0"/>
              </a:rPr>
              <a:t> sticky note is written in past tense.</a:t>
            </a:r>
          </a:p>
          <a:p>
            <a:endParaRPr lang="en-US" b="0" dirty="0">
              <a:latin typeface="Open Sans" panose="020B0606030504020204" pitchFamily="34" charset="0"/>
              <a:ea typeface="Open Sans" panose="020B0606030504020204" pitchFamily="34" charset="0"/>
              <a:cs typeface="Open Sans" panose="020B0606030504020204" pitchFamily="34" charset="0"/>
            </a:endParaRPr>
          </a:p>
          <a:p>
            <a:r>
              <a:rPr lang="en-US" b="0" dirty="0">
                <a:latin typeface="Open Sans" panose="020B0606030504020204" pitchFamily="34" charset="0"/>
                <a:ea typeface="Open Sans" panose="020B0606030504020204" pitchFamily="34" charset="0"/>
                <a:cs typeface="Open Sans" panose="020B0606030504020204" pitchFamily="34" charset="0"/>
              </a:rPr>
              <a:t>In the next round, things get deduplicated.</a:t>
            </a:r>
          </a:p>
          <a:p>
            <a:endParaRPr lang="en-US" b="0" dirty="0">
              <a:latin typeface="Open Sans" panose="020B0606030504020204" pitchFamily="34" charset="0"/>
              <a:ea typeface="Open Sans" panose="020B0606030504020204" pitchFamily="34" charset="0"/>
              <a:cs typeface="Open Sans" panose="020B0606030504020204" pitchFamily="34" charset="0"/>
            </a:endParaRPr>
          </a:p>
          <a:p>
            <a:r>
              <a:rPr lang="en-US" b="0" dirty="0">
                <a:latin typeface="Open Sans" panose="020B0606030504020204" pitchFamily="34" charset="0"/>
                <a:ea typeface="Open Sans" panose="020B0606030504020204" pitchFamily="34" charset="0"/>
                <a:cs typeface="Open Sans" panose="020B0606030504020204" pitchFamily="34" charset="0"/>
              </a:rPr>
              <a:t>Then it could follow the path of system design and refactoring, where things get grouped by similar “areas” – which we call </a:t>
            </a:r>
            <a:r>
              <a:rPr lang="en-US" b="1" dirty="0">
                <a:latin typeface="Open Sans" panose="020B0606030504020204" pitchFamily="34" charset="0"/>
                <a:ea typeface="Open Sans" panose="020B0606030504020204" pitchFamily="34" charset="0"/>
                <a:cs typeface="Open Sans" panose="020B0606030504020204" pitchFamily="34" charset="0"/>
              </a:rPr>
              <a:t>bounded contexts</a:t>
            </a:r>
            <a:r>
              <a:rPr lang="en-US" b="0" dirty="0">
                <a:latin typeface="Open Sans" panose="020B0606030504020204" pitchFamily="34" charset="0"/>
                <a:ea typeface="Open Sans" panose="020B0606030504020204" pitchFamily="34" charset="0"/>
                <a:cs typeface="Open Sans" panose="020B0606030504020204" pitchFamily="34" charset="0"/>
              </a:rPr>
              <a:t> in Domain-Driven Design.</a:t>
            </a:r>
          </a:p>
          <a:p>
            <a:endParaRPr lang="en-US" b="0" dirty="0">
              <a:latin typeface="Open Sans" panose="020B0606030504020204" pitchFamily="34" charset="0"/>
              <a:ea typeface="Open Sans" panose="020B0606030504020204" pitchFamily="34" charset="0"/>
              <a:cs typeface="Open Sans" panose="020B0606030504020204" pitchFamily="34" charset="0"/>
            </a:endParaRPr>
          </a:p>
          <a:p>
            <a:r>
              <a:rPr lang="en-US" b="0" dirty="0">
                <a:latin typeface="Open Sans" panose="020B0606030504020204" pitchFamily="34" charset="0"/>
                <a:ea typeface="Open Sans" panose="020B0606030504020204" pitchFamily="34" charset="0"/>
                <a:cs typeface="Open Sans" panose="020B0606030504020204" pitchFamily="34" charset="0"/>
              </a:rPr>
              <a:t>Finally, as entities are understood and composition makes sense, </a:t>
            </a:r>
            <a:r>
              <a:rPr lang="en-US" b="1" dirty="0">
                <a:latin typeface="Open Sans" panose="020B0606030504020204" pitchFamily="34" charset="0"/>
                <a:ea typeface="Open Sans" panose="020B0606030504020204" pitchFamily="34" charset="0"/>
                <a:cs typeface="Open Sans" panose="020B0606030504020204" pitchFamily="34" charset="0"/>
              </a:rPr>
              <a:t>aggregates</a:t>
            </a:r>
            <a:r>
              <a:rPr lang="en-US" b="0" dirty="0">
                <a:latin typeface="Open Sans" panose="020B0606030504020204" pitchFamily="34" charset="0"/>
                <a:ea typeface="Open Sans" panose="020B0606030504020204" pitchFamily="34" charset="0"/>
                <a:cs typeface="Open Sans" panose="020B0606030504020204" pitchFamily="34" charset="0"/>
              </a:rPr>
              <a:t> are identified.</a:t>
            </a:r>
            <a:br>
              <a:rPr lang="en-US" b="0" dirty="0">
                <a:latin typeface="Open Sans" panose="020B0606030504020204" pitchFamily="34" charset="0"/>
                <a:ea typeface="Open Sans" panose="020B0606030504020204" pitchFamily="34" charset="0"/>
                <a:cs typeface="Open Sans" panose="020B0606030504020204" pitchFamily="34" charset="0"/>
              </a:rPr>
            </a:br>
            <a:br>
              <a:rPr lang="en-US" b="0" dirty="0">
                <a:latin typeface="Open Sans" panose="020B0606030504020204" pitchFamily="34" charset="0"/>
                <a:ea typeface="Open Sans" panose="020B0606030504020204" pitchFamily="34" charset="0"/>
                <a:cs typeface="Open Sans" panose="020B0606030504020204" pitchFamily="34" charset="0"/>
              </a:rPr>
            </a:br>
            <a:r>
              <a:rPr lang="en-US" b="0" dirty="0">
                <a:latin typeface="Open Sans" panose="020B0606030504020204" pitchFamily="34" charset="0"/>
                <a:ea typeface="Open Sans" panose="020B0606030504020204" pitchFamily="34" charset="0"/>
                <a:cs typeface="Open Sans" panose="020B0606030504020204" pitchFamily="34" charset="0"/>
              </a:rPr>
              <a:t>So think of it as… conversations with sticky notes… with more!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Header Placeholder 3">
            <a:extLst>
              <a:ext uri="{FF2B5EF4-FFF2-40B4-BE49-F238E27FC236}">
                <a16:creationId xmlns:a16="http://schemas.microsoft.com/office/drawing/2014/main" id="{CE11D1C1-FDBA-F99F-41BB-F19E83B01CD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FA6B0C2-1D3C-7072-AA27-87526194657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D337C2A-73A8-1ECC-940D-DA995D2F6AB8}"/>
              </a:ext>
            </a:extLst>
          </p:cNvPr>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a:extLst>
              <a:ext uri="{FF2B5EF4-FFF2-40B4-BE49-F238E27FC236}">
                <a16:creationId xmlns:a16="http://schemas.microsoft.com/office/drawing/2014/main" id="{201EA659-3A9D-671B-2C3B-F729966801A9}"/>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52136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Think of </a:t>
            </a:r>
            <a:r>
              <a:rPr lang="en-US" dirty="0" err="1">
                <a:latin typeface="Open Sans" panose="020B0606030504020204" pitchFamily="34" charset="0"/>
                <a:ea typeface="Open Sans" panose="020B0606030504020204" pitchFamily="34" charset="0"/>
                <a:cs typeface="Open Sans" panose="020B0606030504020204" pitchFamily="34" charset="0"/>
              </a:rPr>
              <a:t>EventStorming</a:t>
            </a:r>
            <a:r>
              <a:rPr lang="en-US" dirty="0">
                <a:latin typeface="Open Sans" panose="020B0606030504020204" pitchFamily="34" charset="0"/>
                <a:ea typeface="Open Sans" panose="020B0606030504020204" pitchFamily="34" charset="0"/>
                <a:cs typeface="Open Sans" panose="020B0606030504020204" pitchFamily="34" charset="0"/>
              </a:rPr>
              <a:t> for Refactoring as a combination of Big Picture and System Design. We need discovery before we can identify the small parts.</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9444465E-940A-4A6A-A1D6-974F6FEFA489}" type="slidenum">
              <a:rPr lang="en-US" smtClean="0"/>
              <a:t>21</a:t>
            </a:fld>
            <a:endParaRPr lang="en-US"/>
          </a:p>
        </p:txBody>
      </p:sp>
    </p:spTree>
    <p:extLst>
      <p:ext uri="{BB962C8B-B14F-4D97-AF65-F5344CB8AC3E}">
        <p14:creationId xmlns:p14="http://schemas.microsoft.com/office/powerpoint/2010/main" val="723922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Hotspots represent:</a:t>
            </a: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 Questions</a:t>
            </a:r>
          </a:p>
          <a:p>
            <a:r>
              <a:rPr lang="en-US" dirty="0">
                <a:latin typeface="Open Sans" panose="020B0606030504020204" pitchFamily="34" charset="0"/>
                <a:ea typeface="Open Sans" panose="020B0606030504020204" pitchFamily="34" charset="0"/>
                <a:cs typeface="Open Sans" panose="020B0606030504020204" pitchFamily="34" charset="0"/>
              </a:rPr>
              <a:t>- Risks/Warnings</a:t>
            </a:r>
          </a:p>
          <a:p>
            <a:r>
              <a:rPr lang="en-US" dirty="0">
                <a:latin typeface="Open Sans" panose="020B0606030504020204" pitchFamily="34" charset="0"/>
                <a:ea typeface="Open Sans" panose="020B0606030504020204" pitchFamily="34" charset="0"/>
                <a:cs typeface="Open Sans" panose="020B0606030504020204" pitchFamily="34" charset="0"/>
              </a:rPr>
              <a:t>- Assumptions</a:t>
            </a:r>
          </a:p>
        </p:txBody>
      </p:sp>
      <p:sp>
        <p:nvSpPr>
          <p:cNvPr id="4" name="Slide Number Placeholder 3"/>
          <p:cNvSpPr>
            <a:spLocks noGrp="1"/>
          </p:cNvSpPr>
          <p:nvPr>
            <p:ph type="sldNum" sz="quarter" idx="5"/>
          </p:nvPr>
        </p:nvSpPr>
        <p:spPr/>
        <p:txBody>
          <a:bodyPr/>
          <a:lstStyle/>
          <a:p>
            <a:fld id="{9444465E-940A-4A6A-A1D6-974F6FEFA489}" type="slidenum">
              <a:rPr lang="en-US" smtClean="0"/>
              <a:t>22</a:t>
            </a:fld>
            <a:endParaRPr lang="en-US"/>
          </a:p>
        </p:txBody>
      </p:sp>
    </p:spTree>
    <p:extLst>
      <p:ext uri="{BB962C8B-B14F-4D97-AF65-F5344CB8AC3E}">
        <p14:creationId xmlns:p14="http://schemas.microsoft.com/office/powerpoint/2010/main" val="3436703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9B8CF-3CA4-E8EA-D328-BE5594A5D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117AE-8150-82FF-87E1-AA57E5F2D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B37C67-B3FC-AF61-A625-B3C569E071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AE5F7B-C86A-8E20-4353-F880B3115B24}"/>
              </a:ext>
            </a:extLst>
          </p:cNvPr>
          <p:cNvSpPr>
            <a:spLocks noGrp="1"/>
          </p:cNvSpPr>
          <p:nvPr>
            <p:ph type="sldNum" sz="quarter" idx="5"/>
          </p:nvPr>
        </p:nvSpPr>
        <p:spPr/>
        <p:txBody>
          <a:bodyPr/>
          <a:lstStyle/>
          <a:p>
            <a:fld id="{9444465E-940A-4A6A-A1D6-974F6FEFA489}" type="slidenum">
              <a:rPr lang="en-US" smtClean="0"/>
              <a:t>26</a:t>
            </a:fld>
            <a:endParaRPr lang="en-US"/>
          </a:p>
        </p:txBody>
      </p:sp>
    </p:spTree>
    <p:extLst>
      <p:ext uri="{BB962C8B-B14F-4D97-AF65-F5344CB8AC3E}">
        <p14:creationId xmlns:p14="http://schemas.microsoft.com/office/powerpoint/2010/main" val="1078991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8305DC-CC3D-479A-8171-D767E3089694}" type="slidenum">
              <a:rPr lang="en-US" smtClean="0"/>
              <a:t>30</a:t>
            </a:fld>
            <a:endParaRPr lang="en-US"/>
          </a:p>
        </p:txBody>
      </p:sp>
    </p:spTree>
    <p:extLst>
      <p:ext uri="{BB962C8B-B14F-4D97-AF65-F5344CB8AC3E}">
        <p14:creationId xmlns:p14="http://schemas.microsoft.com/office/powerpoint/2010/main" val="3705182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These are some things to consider when modernizing a monolith towards microservices.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8741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including this slide to show the grammar of all the sticky notes that we mention. This may not be covered in the 30-minute presentation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77468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41203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1. </a:t>
            </a:r>
            <a:r>
              <a:rPr lang="en-US" b="1" dirty="0">
                <a:latin typeface="Open Sans" panose="020B0606030504020204" pitchFamily="34" charset="0"/>
                <a:ea typeface="Open Sans" panose="020B0606030504020204" pitchFamily="34" charset="0"/>
                <a:cs typeface="Open Sans" panose="020B0606030504020204" pitchFamily="34" charset="0"/>
              </a:rPr>
              <a:t>Domain Boundaries</a:t>
            </a:r>
            <a:r>
              <a:rPr lang="en-US" b="0" dirty="0">
                <a:latin typeface="Open Sans" panose="020B0606030504020204" pitchFamily="34" charset="0"/>
                <a:ea typeface="Open Sans" panose="020B0606030504020204" pitchFamily="34" charset="0"/>
                <a:cs typeface="Open Sans" panose="020B0606030504020204" pitchFamily="34" charset="0"/>
              </a:rPr>
              <a:t> – If your monolith isn’t broken up into reasonable pieces, don’t panic. This is where EventStorming will help!</a:t>
            </a:r>
          </a:p>
          <a:p>
            <a:r>
              <a:rPr lang="en-US" b="0" dirty="0">
                <a:latin typeface="Open Sans" panose="020B0606030504020204" pitchFamily="34" charset="0"/>
                <a:ea typeface="Open Sans" panose="020B0606030504020204" pitchFamily="34" charset="0"/>
                <a:cs typeface="Open Sans" panose="020B0606030504020204" pitchFamily="34" charset="0"/>
              </a:rPr>
              <a:t>2. </a:t>
            </a:r>
            <a:r>
              <a:rPr lang="en-US" b="1" dirty="0">
                <a:latin typeface="Open Sans" panose="020B0606030504020204" pitchFamily="34" charset="0"/>
                <a:ea typeface="Open Sans" panose="020B0606030504020204" pitchFamily="34" charset="0"/>
                <a:cs typeface="Open Sans" panose="020B0606030504020204" pitchFamily="34" charset="0"/>
              </a:rPr>
              <a:t>Data Management</a:t>
            </a:r>
            <a:r>
              <a:rPr lang="en-US" b="0" dirty="0">
                <a:latin typeface="Open Sans" panose="020B0606030504020204" pitchFamily="34" charset="0"/>
                <a:ea typeface="Open Sans" panose="020B0606030504020204" pitchFamily="34" charset="0"/>
                <a:cs typeface="Open Sans" panose="020B0606030504020204" pitchFamily="34" charset="0"/>
              </a:rPr>
              <a:t> – As you have conversations about modernizing, you may realize that the way you store data may also need to evolve in the modernization process. Again – don’t panic! You may realize these things in the EventStorming discussion.</a:t>
            </a:r>
          </a:p>
          <a:p>
            <a:r>
              <a:rPr lang="en-US" b="0" dirty="0">
                <a:latin typeface="Open Sans" panose="020B0606030504020204" pitchFamily="34" charset="0"/>
                <a:ea typeface="Open Sans" panose="020B0606030504020204" pitchFamily="34" charset="0"/>
                <a:cs typeface="Open Sans" panose="020B0606030504020204" pitchFamily="34" charset="0"/>
              </a:rPr>
              <a:t>3. </a:t>
            </a:r>
            <a:r>
              <a:rPr lang="en-US" b="1" dirty="0">
                <a:latin typeface="Open Sans" panose="020B0606030504020204" pitchFamily="34" charset="0"/>
                <a:ea typeface="Open Sans" panose="020B0606030504020204" pitchFamily="34" charset="0"/>
                <a:cs typeface="Open Sans" panose="020B0606030504020204" pitchFamily="34" charset="0"/>
              </a:rPr>
              <a:t>Infrastructure</a:t>
            </a:r>
            <a:r>
              <a:rPr lang="en-US" b="0" dirty="0">
                <a:latin typeface="Open Sans" panose="020B0606030504020204" pitchFamily="34" charset="0"/>
                <a:ea typeface="Open Sans" panose="020B0606030504020204" pitchFamily="34" charset="0"/>
                <a:cs typeface="Open Sans" panose="020B0606030504020204" pitchFamily="34" charset="0"/>
              </a:rPr>
              <a:t> – This may be another conversation that comes up as part of EventStorming.</a:t>
            </a:r>
          </a:p>
          <a:p>
            <a:r>
              <a:rPr lang="en-US" b="0" dirty="0">
                <a:latin typeface="Open Sans" panose="020B0606030504020204" pitchFamily="34" charset="0"/>
                <a:ea typeface="Open Sans" panose="020B0606030504020204" pitchFamily="34" charset="0"/>
                <a:cs typeface="Open Sans" panose="020B0606030504020204" pitchFamily="34" charset="0"/>
              </a:rPr>
              <a:t>4. </a:t>
            </a:r>
            <a:r>
              <a:rPr lang="en-US" b="1" dirty="0">
                <a:latin typeface="Open Sans" panose="020B0606030504020204" pitchFamily="34" charset="0"/>
                <a:ea typeface="Open Sans" panose="020B0606030504020204" pitchFamily="34" charset="0"/>
                <a:cs typeface="Open Sans" panose="020B0606030504020204" pitchFamily="34" charset="0"/>
              </a:rPr>
              <a:t>Technical Debt</a:t>
            </a:r>
            <a:r>
              <a:rPr lang="en-US" b="0" dirty="0">
                <a:latin typeface="Open Sans" panose="020B0606030504020204" pitchFamily="34" charset="0"/>
                <a:ea typeface="Open Sans" panose="020B0606030504020204" pitchFamily="34" charset="0"/>
                <a:cs typeface="Open Sans" panose="020B0606030504020204" pitchFamily="34" charset="0"/>
              </a:rPr>
              <a:t> – This is a normal topic that comes up in modernization discussions.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2151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This is a sample of what EventStorming can look like – lots of sticky notes with different colors and sizes.</a:t>
            </a:r>
            <a:br>
              <a:rPr lang="en-US" dirty="0">
                <a:latin typeface="Open Sans" panose="020B0606030504020204" pitchFamily="34" charset="0"/>
                <a:ea typeface="Open Sans" panose="020B0606030504020204" pitchFamily="34" charset="0"/>
                <a:cs typeface="Open Sans" panose="020B0606030504020204" pitchFamily="34" charset="0"/>
              </a:rPr>
            </a:b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The sticky notes are used to help facilitate discussions and capture key points. We’ll look at the different colors and how they matter in a bit.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70804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People with answers = subject matter experts, domain experts, people who know how processes and systems 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18137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starts with one sticky note.</a:t>
            </a:r>
          </a:p>
          <a:p>
            <a:endParaRPr lang="en-US" dirty="0"/>
          </a:p>
          <a:p>
            <a:r>
              <a:rPr lang="en-US" dirty="0"/>
              <a:t>Orange sticky notes are events – the Event part of EventStorming.</a:t>
            </a:r>
          </a:p>
          <a:p>
            <a:endParaRPr lang="en-US" dirty="0"/>
          </a:p>
          <a:p>
            <a:r>
              <a:rPr lang="en-US" dirty="0"/>
              <a:t>The facilitator asks the group how something happened and has everyone write their version of the events. (The Storming part of EventStorming)</a:t>
            </a:r>
            <a:br>
              <a:rPr lang="en-US" dirty="0"/>
            </a:br>
            <a:br>
              <a:rPr lang="en-US" dirty="0"/>
            </a:br>
            <a:r>
              <a:rPr lang="en-US" dirty="0"/>
              <a:t>Each </a:t>
            </a:r>
            <a:r>
              <a:rPr lang="en-US" b="1" dirty="0"/>
              <a:t>event</a:t>
            </a:r>
            <a:r>
              <a:rPr lang="en-US" b="0" dirty="0"/>
              <a:t> sticky note is written in past tense.</a:t>
            </a:r>
          </a:p>
          <a:p>
            <a:endParaRPr lang="en-US" b="0" dirty="0"/>
          </a:p>
          <a:p>
            <a:r>
              <a:rPr lang="en-US" b="0" dirty="0"/>
              <a:t>In the next round, things get deduplicated.</a:t>
            </a:r>
          </a:p>
          <a:p>
            <a:endParaRPr lang="en-US" b="0" dirty="0"/>
          </a:p>
          <a:p>
            <a:r>
              <a:rPr lang="en-US" b="0" dirty="0"/>
              <a:t>The different EventStorming types take different paths from here.</a:t>
            </a:r>
          </a:p>
          <a:p>
            <a:br>
              <a:rPr lang="en-US" b="0" dirty="0"/>
            </a:br>
            <a:r>
              <a:rPr lang="en-US" b="0" dirty="0"/>
              <a:t>So think of it as… conversations with sticky notes… with more!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0965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read either of the books on EventStorming, you’ll see Big Picture, Process Modeling, and System Design.</a:t>
            </a:r>
          </a:p>
          <a:p>
            <a:endParaRPr lang="en-US" dirty="0"/>
          </a:p>
          <a:p>
            <a:r>
              <a:rPr lang="en-US" dirty="0"/>
              <a:t>I’ve added types of Refactoring and People Experience.</a:t>
            </a:r>
          </a:p>
          <a:p>
            <a:endParaRPr lang="en-US" dirty="0"/>
          </a:p>
          <a:p>
            <a:r>
              <a:rPr lang="en-US" dirty="0"/>
              <a:t>I see system design as </a:t>
            </a:r>
            <a:r>
              <a:rPr lang="en-US" b="1" dirty="0"/>
              <a:t>greenfield</a:t>
            </a:r>
            <a:r>
              <a:rPr lang="en-US" b="0" dirty="0"/>
              <a:t> and refactoring as </a:t>
            </a:r>
            <a:r>
              <a:rPr lang="en-US" b="1" dirty="0"/>
              <a:t>brownfield</a:t>
            </a:r>
            <a:r>
              <a:rPr lang="en-US" b="0" dirty="0"/>
              <a:t>.</a:t>
            </a:r>
          </a:p>
          <a:p>
            <a:endParaRPr lang="en-US" b="0" dirty="0"/>
          </a:p>
          <a:p>
            <a:r>
              <a:rPr lang="en-US" b="0" dirty="0"/>
              <a:t>As for People Experience, I take Process Modeling a step further and look at the impacts and how we can get better experiences.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317390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Shared Understanding:</a:t>
            </a:r>
            <a:r>
              <a:rPr lang="en-US" dirty="0">
                <a:latin typeface="Open Sans" panose="020B0606030504020204" pitchFamily="34" charset="0"/>
                <a:ea typeface="Open Sans" panose="020B0606030504020204" pitchFamily="34" charset="0"/>
                <a:cs typeface="Open Sans" panose="020B0606030504020204" pitchFamily="34" charset="0"/>
              </a:rPr>
              <a:t> EventStorming brings together diverse stakeholders, including developers, business analysts, and domain experts, to collaboratively explore the system's domain. This shared understanding fosters communication, reduces ambiguity, and aligns everyone on the problem space.</a:t>
            </a:r>
          </a:p>
          <a:p>
            <a:r>
              <a:rPr lang="en-US" b="1" dirty="0">
                <a:latin typeface="Open Sans" panose="020B0606030504020204" pitchFamily="34" charset="0"/>
                <a:ea typeface="Open Sans" panose="020B0606030504020204" pitchFamily="34" charset="0"/>
                <a:cs typeface="Open Sans" panose="020B0606030504020204" pitchFamily="34" charset="0"/>
              </a:rPr>
              <a:t>Domain-Driven Design (DDD) Alignment:</a:t>
            </a:r>
            <a:r>
              <a:rPr lang="en-US" dirty="0">
                <a:latin typeface="Open Sans" panose="020B0606030504020204" pitchFamily="34" charset="0"/>
                <a:ea typeface="Open Sans" panose="020B0606030504020204" pitchFamily="34" charset="0"/>
                <a:cs typeface="Open Sans" panose="020B0606030504020204" pitchFamily="34" charset="0"/>
              </a:rPr>
              <a:t> EventStorming naturally aligns with DDD principles by focusing on the domain's core concepts, events, and processes. This helps identify bounded contexts, aggregate roots, and domain services, which are crucial for effective microservices decomposition.</a:t>
            </a:r>
          </a:p>
          <a:p>
            <a:r>
              <a:rPr lang="en-US" b="1" dirty="0">
                <a:latin typeface="Open Sans" panose="020B0606030504020204" pitchFamily="34" charset="0"/>
                <a:ea typeface="Open Sans" panose="020B0606030504020204" pitchFamily="34" charset="0"/>
                <a:cs typeface="Open Sans" panose="020B0606030504020204" pitchFamily="34" charset="0"/>
              </a:rPr>
              <a:t>Identification of Bounded Contexts:</a:t>
            </a:r>
            <a:r>
              <a:rPr lang="en-US" dirty="0">
                <a:latin typeface="Open Sans" panose="020B0606030504020204" pitchFamily="34" charset="0"/>
                <a:ea typeface="Open Sans" panose="020B0606030504020204" pitchFamily="34" charset="0"/>
                <a:cs typeface="Open Sans" panose="020B0606030504020204" pitchFamily="34" charset="0"/>
              </a:rPr>
              <a:t> EventStorming helps visualize the boundaries of different subdomains within the monolith, enabling the identification of potential microservices. By understanding how events flow and where data is owned, you can define clear service boundaries.</a:t>
            </a:r>
          </a:p>
          <a:p>
            <a:r>
              <a:rPr lang="en-US" b="1" dirty="0">
                <a:latin typeface="Open Sans" panose="020B0606030504020204" pitchFamily="34" charset="0"/>
                <a:ea typeface="Open Sans" panose="020B0606030504020204" pitchFamily="34" charset="0"/>
                <a:cs typeface="Open Sans" panose="020B0606030504020204" pitchFamily="34" charset="0"/>
              </a:rPr>
              <a:t>Early Detection of Bottlenecks and Issues:</a:t>
            </a:r>
            <a:r>
              <a:rPr lang="en-US" dirty="0">
                <a:latin typeface="Open Sans" panose="020B0606030504020204" pitchFamily="34" charset="0"/>
                <a:ea typeface="Open Sans" panose="020B0606030504020204" pitchFamily="34" charset="0"/>
                <a:cs typeface="Open Sans" panose="020B0606030504020204" pitchFamily="34" charset="0"/>
              </a:rPr>
              <a:t> The visual nature of EventStorming allows you to spot potential bottlenecks, inconsistencies, and areas of complexity early in the modernization process. This enables proactive problem-solving and risk mitigation.</a:t>
            </a:r>
          </a:p>
          <a:p>
            <a:r>
              <a:rPr lang="en-US" b="1" dirty="0">
                <a:latin typeface="Open Sans" panose="020B0606030504020204" pitchFamily="34" charset="0"/>
                <a:ea typeface="Open Sans" panose="020B0606030504020204" pitchFamily="34" charset="0"/>
                <a:cs typeface="Open Sans" panose="020B0606030504020204" pitchFamily="34" charset="0"/>
              </a:rPr>
              <a:t>Accelerated Decomposition:</a:t>
            </a:r>
            <a:r>
              <a:rPr lang="en-US" dirty="0">
                <a:latin typeface="Open Sans" panose="020B0606030504020204" pitchFamily="34" charset="0"/>
                <a:ea typeface="Open Sans" panose="020B0606030504020204" pitchFamily="34" charset="0"/>
                <a:cs typeface="Open Sans" panose="020B0606030504020204" pitchFamily="34" charset="0"/>
              </a:rPr>
              <a:t> By providing a clear, visual representation of the domain, EventStorming accelerates the decomposition process. Teams can quickly identify potential microservices and their responsibilities, reducing the time and effort required for architectural design.</a:t>
            </a:r>
          </a:p>
          <a:p>
            <a:r>
              <a:rPr lang="en-US" b="1" dirty="0">
                <a:latin typeface="Open Sans" panose="020B0606030504020204" pitchFamily="34" charset="0"/>
                <a:ea typeface="Open Sans" panose="020B0606030504020204" pitchFamily="34" charset="0"/>
                <a:cs typeface="Open Sans" panose="020B0606030504020204" pitchFamily="34" charset="0"/>
              </a:rPr>
              <a:t>Improved Communication and Collaboration:</a:t>
            </a:r>
            <a:r>
              <a:rPr lang="en-US" dirty="0">
                <a:latin typeface="Open Sans" panose="020B0606030504020204" pitchFamily="34" charset="0"/>
                <a:ea typeface="Open Sans" panose="020B0606030504020204" pitchFamily="34" charset="0"/>
                <a:cs typeface="Open Sans" panose="020B0606030504020204" pitchFamily="34" charset="0"/>
              </a:rPr>
              <a:t> EventStorming fosters effective communication and collaboration among team members. The visual nature of the diagrams and the interactive nature of the process make it easier for everyone to understand the system's complexity and contribute to the design.</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8603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goes to the “It depends” part. How much of a shared understanding is there of the monolith? What are the goals in the modernization process?</a:t>
            </a:r>
            <a:br>
              <a:rPr lang="en-US" dirty="0"/>
            </a:br>
            <a:br>
              <a:rPr lang="en-US" dirty="0"/>
            </a:br>
            <a:r>
              <a:rPr lang="en-US" dirty="0"/>
              <a:t>Any of the EventStorming situations can be applied. Let’s look at when you would use which one.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11/11/2024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1528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age 1">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age 2">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1">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age 1">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page 1">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Section page 1">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Section page 1">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11/11/2024</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2631971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0ED4-1383-4953-965F-F15B2784DA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F319E3-3288-4C4C-9ED1-F3A15217D1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BBEBA85-E910-4024-8F46-5A0FFEE3673B}"/>
              </a:ext>
            </a:extLst>
          </p:cNvPr>
          <p:cNvSpPr>
            <a:spLocks noGrp="1"/>
          </p:cNvSpPr>
          <p:nvPr>
            <p:ph type="ftr" sz="quarter" idx="11"/>
          </p:nvPr>
        </p:nvSpPr>
        <p:spPr/>
        <p:txBody>
          <a:bodyPr/>
          <a:lstStyle/>
          <a:p>
            <a:endParaRPr lang="en-US"/>
          </a:p>
        </p:txBody>
      </p:sp>
      <p:pic>
        <p:nvPicPr>
          <p:cNvPr id="9" name="Picture 8">
            <a:extLst>
              <a:ext uri="{FF2B5EF4-FFF2-40B4-BE49-F238E27FC236}">
                <a16:creationId xmlns:a16="http://schemas.microsoft.com/office/drawing/2014/main" id="{A58EE6CD-7FDF-4830-86B0-4206BF216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532" y="78174"/>
            <a:ext cx="1205725" cy="1205725"/>
          </a:xfrm>
          <a:prstGeom prst="rect">
            <a:avLst/>
          </a:prstGeom>
        </p:spPr>
      </p:pic>
      <p:pic>
        <p:nvPicPr>
          <p:cNvPr id="4" name="Picture 3">
            <a:extLst>
              <a:ext uri="{FF2B5EF4-FFF2-40B4-BE49-F238E27FC236}">
                <a16:creationId xmlns:a16="http://schemas.microsoft.com/office/drawing/2014/main" id="{B5120D9A-F3F9-88E6-2E57-3F4E737B0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532" y="78174"/>
            <a:ext cx="1205725" cy="1205725"/>
          </a:xfrm>
          <a:prstGeom prst="rect">
            <a:avLst/>
          </a:prstGeom>
        </p:spPr>
      </p:pic>
    </p:spTree>
    <p:extLst>
      <p:ext uri="{BB962C8B-B14F-4D97-AF65-F5344CB8AC3E}">
        <p14:creationId xmlns:p14="http://schemas.microsoft.com/office/powerpoint/2010/main" val="224925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2">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655" r:id="rId39"/>
    <p:sldLayoutId id="2147485725" r:id="rId40"/>
    <p:sldLayoutId id="2147485722" r:id="rId41"/>
    <p:sldLayoutId id="2147485638" r:id="rId42"/>
    <p:sldLayoutId id="2147485735" r:id="rId43"/>
    <p:sldLayoutId id="2147485736" r:id="rId44"/>
    <p:sldLayoutId id="2147485737" r:id="rId45"/>
    <p:sldLayoutId id="2147485738" r:id="rId46"/>
    <p:sldLayoutId id="2147485739" r:id="rId47"/>
    <p:sldLayoutId id="2147485740" r:id="rId48"/>
    <p:sldLayoutId id="2147485850" r:id="rId49"/>
    <p:sldLayoutId id="2147485851" r:id="rId50"/>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8.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9.xml"/><Relationship Id="rId4" Type="http://schemas.openxmlformats.org/officeDocument/2006/relationships/hyperlink" Target="https://aka.ms/get-dotnet-9"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0.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A64A-F559-823D-C2BA-0F8B8FBA2270}"/>
              </a:ext>
            </a:extLst>
          </p:cNvPr>
          <p:cNvSpPr>
            <a:spLocks noGrp="1"/>
          </p:cNvSpPr>
          <p:nvPr>
            <p:ph type="title"/>
          </p:nvPr>
        </p:nvSpPr>
        <p:spPr>
          <a:xfrm>
            <a:off x="624921" y="1707386"/>
            <a:ext cx="6367270" cy="1842107"/>
          </a:xfrm>
        </p:spPr>
        <p:txBody>
          <a:bodyPr/>
          <a:lstStyle/>
          <a:p>
            <a:r>
              <a:rPr lang="en-US" sz="4800"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Modernize Your Monolith</a:t>
            </a:r>
            <a:endParaRPr lang="en-US" sz="4800" dirty="0"/>
          </a:p>
        </p:txBody>
      </p:sp>
      <p:sp>
        <p:nvSpPr>
          <p:cNvPr id="3" name="Text Placeholder 2">
            <a:extLst>
              <a:ext uri="{FF2B5EF4-FFF2-40B4-BE49-F238E27FC236}">
                <a16:creationId xmlns:a16="http://schemas.microsoft.com/office/drawing/2014/main" id="{863AEF3E-EE41-3585-E154-0F43059CD55B}"/>
              </a:ext>
            </a:extLst>
          </p:cNvPr>
          <p:cNvSpPr>
            <a:spLocks noGrp="1"/>
          </p:cNvSpPr>
          <p:nvPr>
            <p:ph type="body" sz="quarter" idx="10"/>
          </p:nvPr>
        </p:nvSpPr>
        <p:spPr>
          <a:xfrm>
            <a:off x="582613" y="6036788"/>
            <a:ext cx="5430837" cy="276999"/>
          </a:xfrm>
        </p:spPr>
        <p:txBody>
          <a:bodyPr/>
          <a:lstStyle/>
          <a:p>
            <a:r>
              <a:rPr lang="en-US" dirty="0">
                <a:solidFill>
                  <a:schemeClr val="bg2"/>
                </a:solidFill>
                <a:latin typeface="Open Sans"/>
                <a:ea typeface="Open Sans"/>
                <a:cs typeface="Open Sans"/>
              </a:rPr>
              <a:t>Sarah “sadukie” Dutkiewicz</a:t>
            </a:r>
            <a:endParaRPr lang="en-US" dirty="0">
              <a:solidFill>
                <a:schemeClr val="bg2"/>
              </a:solidFill>
            </a:endParaRPr>
          </a:p>
        </p:txBody>
      </p:sp>
      <p:sp>
        <p:nvSpPr>
          <p:cNvPr id="6" name="TextBox 5">
            <a:extLst>
              <a:ext uri="{FF2B5EF4-FFF2-40B4-BE49-F238E27FC236}">
                <a16:creationId xmlns:a16="http://schemas.microsoft.com/office/drawing/2014/main" id="{EC2B4988-AD07-9477-C094-3DE5BDF71CBF}"/>
              </a:ext>
            </a:extLst>
          </p:cNvPr>
          <p:cNvSpPr txBox="1"/>
          <p:nvPr/>
        </p:nvSpPr>
        <p:spPr>
          <a:xfrm>
            <a:off x="624921" y="3760127"/>
            <a:ext cx="6936658" cy="867417"/>
          </a:xfrm>
          <a:prstGeom prst="rect">
            <a:avLst/>
          </a:prstGeom>
          <a:noFill/>
        </p:spPr>
        <p:txBody>
          <a:bodyPr wrap="square">
            <a:spAutoFit/>
          </a:bodyPr>
          <a:lstStyle/>
          <a:p>
            <a:pPr>
              <a:lnSpc>
                <a:spcPct val="125000"/>
              </a:lnSpc>
              <a:spcBef>
                <a:spcPts val="1200"/>
              </a:spcBef>
            </a:pPr>
            <a:r>
              <a:rPr lang="en-US" sz="4400" b="1" spc="-300" dirty="0">
                <a:solidFill>
                  <a:schemeClr val="bg2"/>
                </a:solidFill>
                <a:latin typeface="Open Sans"/>
                <a:ea typeface="Open Sans"/>
                <a:cs typeface="Open Sans"/>
              </a:rPr>
              <a:t>With EventStorming</a:t>
            </a:r>
            <a:endParaRPr lang="en-US" sz="4000" b="1" dirty="0">
              <a:solidFill>
                <a:schemeClr val="bg2"/>
              </a:solidFill>
            </a:endParaRPr>
          </a:p>
        </p:txBody>
      </p:sp>
    </p:spTree>
    <p:extLst>
      <p:ext uri="{BB962C8B-B14F-4D97-AF65-F5344CB8AC3E}">
        <p14:creationId xmlns:p14="http://schemas.microsoft.com/office/powerpoint/2010/main" val="36869260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97921C-4AF4-8690-83B1-1BC22FF59058}"/>
              </a:ext>
            </a:extLst>
          </p:cNvPr>
          <p:cNvSpPr>
            <a:spLocks noGrp="1"/>
          </p:cNvSpPr>
          <p:nvPr>
            <p:ph type="body" sz="quarter" idx="17"/>
          </p:nvPr>
        </p:nvSpPr>
        <p:spPr>
          <a:xfrm>
            <a:off x="4274378" y="1724726"/>
            <a:ext cx="3341564" cy="515221"/>
          </a:xfrm>
        </p:spPr>
        <p:txBody>
          <a:bodyPr/>
          <a:lstStyle/>
          <a:p>
            <a:r>
              <a:rPr lang="en-US" sz="2800" dirty="0"/>
              <a:t>Process Modeling</a:t>
            </a:r>
          </a:p>
        </p:txBody>
      </p:sp>
      <p:sp>
        <p:nvSpPr>
          <p:cNvPr id="3" name="Text Placeholder 2">
            <a:extLst>
              <a:ext uri="{FF2B5EF4-FFF2-40B4-BE49-F238E27FC236}">
                <a16:creationId xmlns:a16="http://schemas.microsoft.com/office/drawing/2014/main" id="{51D6393B-5F4C-8BBB-2021-CEBB35E8CED7}"/>
              </a:ext>
            </a:extLst>
          </p:cNvPr>
          <p:cNvSpPr>
            <a:spLocks noGrp="1"/>
          </p:cNvSpPr>
          <p:nvPr>
            <p:ph type="body" sz="quarter" idx="18"/>
          </p:nvPr>
        </p:nvSpPr>
        <p:spPr>
          <a:xfrm>
            <a:off x="1917700" y="3810708"/>
            <a:ext cx="2640879" cy="430887"/>
          </a:xfrm>
        </p:spPr>
        <p:txBody>
          <a:bodyPr/>
          <a:lstStyle/>
          <a:p>
            <a:r>
              <a:rPr lang="en-US" sz="2800" dirty="0"/>
              <a:t>System Design</a:t>
            </a:r>
          </a:p>
        </p:txBody>
      </p:sp>
      <p:sp>
        <p:nvSpPr>
          <p:cNvPr id="4" name="Text Placeholder 3">
            <a:extLst>
              <a:ext uri="{FF2B5EF4-FFF2-40B4-BE49-F238E27FC236}">
                <a16:creationId xmlns:a16="http://schemas.microsoft.com/office/drawing/2014/main" id="{9034FFAB-3CC7-B055-2B94-270490C6E5AC}"/>
              </a:ext>
            </a:extLst>
          </p:cNvPr>
          <p:cNvSpPr>
            <a:spLocks noGrp="1"/>
          </p:cNvSpPr>
          <p:nvPr>
            <p:ph type="body" sz="quarter" idx="10"/>
          </p:nvPr>
        </p:nvSpPr>
        <p:spPr>
          <a:xfrm>
            <a:off x="570677" y="2262545"/>
            <a:ext cx="2628396" cy="789447"/>
          </a:xfrm>
        </p:spPr>
        <p:txBody>
          <a:bodyPr/>
          <a:lstStyle/>
          <a:p>
            <a:pPr marL="114300" lvl="1" indent="-114300" algn="l" defTabSz="533400">
              <a:lnSpc>
                <a:spcPct val="90000"/>
              </a:lnSpc>
              <a:spcBef>
                <a:spcPct val="0"/>
              </a:spcBef>
              <a:spcAft>
                <a:spcPct val="15000"/>
              </a:spcAft>
              <a:buChar char="•"/>
            </a:pPr>
            <a:r>
              <a:rPr lang="en-US" sz="1800" kern="1200" dirty="0">
                <a:solidFill>
                  <a:schemeClr val="bg2"/>
                </a:solidFill>
              </a:rPr>
              <a:t>Goal: Generate shared understanding</a:t>
            </a:r>
          </a:p>
          <a:p>
            <a:pPr marL="114300" lvl="1" indent="-114300" algn="l" defTabSz="533400">
              <a:lnSpc>
                <a:spcPct val="90000"/>
              </a:lnSpc>
              <a:spcBef>
                <a:spcPct val="0"/>
              </a:spcBef>
              <a:spcAft>
                <a:spcPct val="15000"/>
              </a:spcAft>
              <a:buChar char="•"/>
            </a:pPr>
            <a:r>
              <a:rPr lang="en-US" sz="1800" kern="1200" dirty="0">
                <a:solidFill>
                  <a:schemeClr val="bg2"/>
                </a:solidFill>
              </a:rPr>
              <a:t>Used for discovery</a:t>
            </a:r>
            <a:endParaRPr lang="en-US" sz="3200" dirty="0">
              <a:solidFill>
                <a:schemeClr val="bg2"/>
              </a:solidFill>
            </a:endParaRPr>
          </a:p>
        </p:txBody>
      </p:sp>
      <p:sp>
        <p:nvSpPr>
          <p:cNvPr id="5" name="Text Placeholder 4">
            <a:extLst>
              <a:ext uri="{FF2B5EF4-FFF2-40B4-BE49-F238E27FC236}">
                <a16:creationId xmlns:a16="http://schemas.microsoft.com/office/drawing/2014/main" id="{74E7A236-B05C-6894-3C69-855149DCE74C}"/>
              </a:ext>
            </a:extLst>
          </p:cNvPr>
          <p:cNvSpPr>
            <a:spLocks noGrp="1"/>
          </p:cNvSpPr>
          <p:nvPr>
            <p:ph type="body" sz="quarter" idx="24"/>
          </p:nvPr>
        </p:nvSpPr>
        <p:spPr>
          <a:xfrm>
            <a:off x="556539" y="1724726"/>
            <a:ext cx="2642534" cy="430887"/>
          </a:xfrm>
        </p:spPr>
        <p:txBody>
          <a:bodyPr/>
          <a:lstStyle/>
          <a:p>
            <a:r>
              <a:rPr lang="en-US" sz="2800" dirty="0"/>
              <a:t>Big Picture</a:t>
            </a:r>
          </a:p>
        </p:txBody>
      </p:sp>
      <p:sp>
        <p:nvSpPr>
          <p:cNvPr id="6" name="Text Placeholder 5">
            <a:extLst>
              <a:ext uri="{FF2B5EF4-FFF2-40B4-BE49-F238E27FC236}">
                <a16:creationId xmlns:a16="http://schemas.microsoft.com/office/drawing/2014/main" id="{DF52E132-8FC8-96A1-72A9-8C8922B730AE}"/>
              </a:ext>
            </a:extLst>
          </p:cNvPr>
          <p:cNvSpPr>
            <a:spLocks noGrp="1"/>
          </p:cNvSpPr>
          <p:nvPr>
            <p:ph type="body" sz="quarter" idx="25"/>
          </p:nvPr>
        </p:nvSpPr>
        <p:spPr>
          <a:xfrm>
            <a:off x="4274378" y="2262545"/>
            <a:ext cx="4103564" cy="1093006"/>
          </a:xfrm>
        </p:spPr>
        <p:txBody>
          <a:bodyPr/>
          <a:lstStyle/>
          <a:p>
            <a:pPr marL="114300" lvl="1" indent="-114300" algn="l" defTabSz="533400">
              <a:lnSpc>
                <a:spcPct val="90000"/>
              </a:lnSpc>
              <a:spcBef>
                <a:spcPct val="0"/>
              </a:spcBef>
              <a:spcAft>
                <a:spcPct val="15000"/>
              </a:spcAft>
              <a:buChar char="•"/>
            </a:pPr>
            <a:r>
              <a:rPr lang="en-US" sz="1800" kern="1200" dirty="0">
                <a:solidFill>
                  <a:schemeClr val="bg2"/>
                </a:solidFill>
              </a:rPr>
              <a:t>Goal: Address the Hotspots</a:t>
            </a:r>
          </a:p>
          <a:p>
            <a:pPr marL="114300" lvl="1" indent="-114300" algn="l" defTabSz="533400">
              <a:lnSpc>
                <a:spcPct val="90000"/>
              </a:lnSpc>
              <a:spcBef>
                <a:spcPct val="0"/>
              </a:spcBef>
              <a:spcAft>
                <a:spcPct val="15000"/>
              </a:spcAft>
              <a:buChar char="•"/>
            </a:pPr>
            <a:r>
              <a:rPr lang="en-US" sz="1800" kern="1200" dirty="0">
                <a:solidFill>
                  <a:schemeClr val="bg2"/>
                </a:solidFill>
              </a:rPr>
              <a:t>Used for exploring a process</a:t>
            </a:r>
          </a:p>
          <a:p>
            <a:pPr marL="114300" lvl="1" indent="-114300" algn="l" defTabSz="533400">
              <a:lnSpc>
                <a:spcPct val="90000"/>
              </a:lnSpc>
              <a:spcBef>
                <a:spcPct val="0"/>
              </a:spcBef>
              <a:spcAft>
                <a:spcPct val="15000"/>
              </a:spcAft>
              <a:buChar char="•"/>
            </a:pPr>
            <a:r>
              <a:rPr lang="en-US" sz="1800" kern="1200" dirty="0">
                <a:solidFill>
                  <a:schemeClr val="bg2"/>
                </a:solidFill>
              </a:rPr>
              <a:t>Typically limited to a single end-to-end process</a:t>
            </a:r>
            <a:endParaRPr lang="en-US" sz="1800" dirty="0">
              <a:solidFill>
                <a:schemeClr val="bg2"/>
              </a:solidFill>
            </a:endParaRPr>
          </a:p>
        </p:txBody>
      </p:sp>
      <p:sp>
        <p:nvSpPr>
          <p:cNvPr id="7" name="Text Placeholder 6">
            <a:extLst>
              <a:ext uri="{FF2B5EF4-FFF2-40B4-BE49-F238E27FC236}">
                <a16:creationId xmlns:a16="http://schemas.microsoft.com/office/drawing/2014/main" id="{5D6A7FAB-3C5B-0616-5DE9-58C50AF72122}"/>
              </a:ext>
            </a:extLst>
          </p:cNvPr>
          <p:cNvSpPr>
            <a:spLocks noGrp="1"/>
          </p:cNvSpPr>
          <p:nvPr>
            <p:ph type="body" sz="quarter" idx="26"/>
          </p:nvPr>
        </p:nvSpPr>
        <p:spPr>
          <a:xfrm>
            <a:off x="1917700" y="4393975"/>
            <a:ext cx="3488201" cy="1638525"/>
          </a:xfrm>
        </p:spPr>
        <p:txBody>
          <a:bodyPr/>
          <a:lstStyle/>
          <a:p>
            <a:pPr marL="114300" lvl="1" indent="-114300" algn="l" defTabSz="533400">
              <a:lnSpc>
                <a:spcPct val="90000"/>
              </a:lnSpc>
              <a:spcBef>
                <a:spcPct val="0"/>
              </a:spcBef>
              <a:spcAft>
                <a:spcPct val="15000"/>
              </a:spcAft>
              <a:buChar char="•"/>
            </a:pPr>
            <a:r>
              <a:rPr lang="en-US" sz="1800" kern="1200" dirty="0">
                <a:solidFill>
                  <a:schemeClr val="bg2"/>
                </a:solidFill>
              </a:rPr>
              <a:t>Goal: Evaluate a system and propose a solution</a:t>
            </a:r>
          </a:p>
          <a:p>
            <a:pPr marL="114300" lvl="1" indent="-114300" algn="l" defTabSz="533400">
              <a:lnSpc>
                <a:spcPct val="90000"/>
              </a:lnSpc>
              <a:spcBef>
                <a:spcPct val="0"/>
              </a:spcBef>
              <a:spcAft>
                <a:spcPct val="15000"/>
              </a:spcAft>
              <a:buChar char="•"/>
            </a:pPr>
            <a:r>
              <a:rPr lang="en-US" sz="1800" kern="1200" dirty="0">
                <a:solidFill>
                  <a:schemeClr val="bg2"/>
                </a:solidFill>
              </a:rPr>
              <a:t>Design a solution</a:t>
            </a:r>
          </a:p>
          <a:p>
            <a:pPr marL="114300" lvl="1" indent="-114300" algn="l" defTabSz="533400">
              <a:lnSpc>
                <a:spcPct val="90000"/>
              </a:lnSpc>
              <a:spcBef>
                <a:spcPct val="0"/>
              </a:spcBef>
              <a:spcAft>
                <a:spcPct val="15000"/>
              </a:spcAft>
              <a:buChar char="•"/>
            </a:pPr>
            <a:r>
              <a:rPr lang="en-US" sz="1800" kern="1200" dirty="0">
                <a:solidFill>
                  <a:schemeClr val="bg2"/>
                </a:solidFill>
              </a:rPr>
              <a:t>Be aware of alternatives</a:t>
            </a:r>
          </a:p>
          <a:p>
            <a:pPr marL="114300" lvl="1" indent="-114300" algn="l" defTabSz="533400">
              <a:lnSpc>
                <a:spcPct val="90000"/>
              </a:lnSpc>
              <a:spcBef>
                <a:spcPct val="0"/>
              </a:spcBef>
              <a:spcAft>
                <a:spcPct val="15000"/>
              </a:spcAft>
              <a:buChar char="•"/>
            </a:pPr>
            <a:r>
              <a:rPr lang="en-US" sz="1800" kern="1200" dirty="0">
                <a:solidFill>
                  <a:schemeClr val="bg2"/>
                </a:solidFill>
              </a:rPr>
              <a:t>Hide unnecessary complexity from the users</a:t>
            </a:r>
          </a:p>
        </p:txBody>
      </p:sp>
      <p:sp>
        <p:nvSpPr>
          <p:cNvPr id="8" name="Text Placeholder 7">
            <a:extLst>
              <a:ext uri="{FF2B5EF4-FFF2-40B4-BE49-F238E27FC236}">
                <a16:creationId xmlns:a16="http://schemas.microsoft.com/office/drawing/2014/main" id="{5ED227AB-E6E0-C64A-C8E6-F47B7E0C7E8B}"/>
              </a:ext>
            </a:extLst>
          </p:cNvPr>
          <p:cNvSpPr>
            <a:spLocks noGrp="1"/>
          </p:cNvSpPr>
          <p:nvPr>
            <p:ph type="body" sz="quarter" idx="27"/>
          </p:nvPr>
        </p:nvSpPr>
        <p:spPr>
          <a:xfrm>
            <a:off x="8293897" y="1724726"/>
            <a:ext cx="3341564" cy="430887"/>
          </a:xfrm>
        </p:spPr>
        <p:txBody>
          <a:bodyPr/>
          <a:lstStyle/>
          <a:p>
            <a:r>
              <a:rPr lang="en-US" sz="2800" dirty="0"/>
              <a:t>People Experience</a:t>
            </a:r>
          </a:p>
        </p:txBody>
      </p:sp>
      <p:sp>
        <p:nvSpPr>
          <p:cNvPr id="10" name="Text Placeholder 9">
            <a:extLst>
              <a:ext uri="{FF2B5EF4-FFF2-40B4-BE49-F238E27FC236}">
                <a16:creationId xmlns:a16="http://schemas.microsoft.com/office/drawing/2014/main" id="{18C30CCB-FC87-9723-010C-FA1A776A4D4A}"/>
              </a:ext>
            </a:extLst>
          </p:cNvPr>
          <p:cNvSpPr>
            <a:spLocks noGrp="1"/>
          </p:cNvSpPr>
          <p:nvPr>
            <p:ph type="body" sz="quarter" idx="29"/>
          </p:nvPr>
        </p:nvSpPr>
        <p:spPr>
          <a:xfrm>
            <a:off x="6663946" y="4393975"/>
            <a:ext cx="2628396" cy="1495794"/>
          </a:xfrm>
        </p:spPr>
        <p:txBody>
          <a:bodyPr/>
          <a:lstStyle/>
          <a:p>
            <a:pPr marL="114300" lvl="1" indent="-114300" algn="l" defTabSz="533400">
              <a:lnSpc>
                <a:spcPct val="90000"/>
              </a:lnSpc>
              <a:spcBef>
                <a:spcPct val="0"/>
              </a:spcBef>
              <a:spcAft>
                <a:spcPct val="15000"/>
              </a:spcAft>
              <a:buChar char="•"/>
            </a:pPr>
            <a:r>
              <a:rPr lang="en-US" sz="1800" kern="1200" dirty="0">
                <a:solidFill>
                  <a:schemeClr val="bg2"/>
                </a:solidFill>
              </a:rPr>
              <a:t>Given an existing solution, use EventStorming to identify what is available and potential refactor points</a:t>
            </a:r>
          </a:p>
        </p:txBody>
      </p:sp>
      <p:sp>
        <p:nvSpPr>
          <p:cNvPr id="11" name="Text Placeholder 10">
            <a:extLst>
              <a:ext uri="{FF2B5EF4-FFF2-40B4-BE49-F238E27FC236}">
                <a16:creationId xmlns:a16="http://schemas.microsoft.com/office/drawing/2014/main" id="{696B56D7-0F08-B161-8C52-D77748C3D329}"/>
              </a:ext>
            </a:extLst>
          </p:cNvPr>
          <p:cNvSpPr>
            <a:spLocks noGrp="1"/>
          </p:cNvSpPr>
          <p:nvPr>
            <p:ph type="body" sz="quarter" idx="30"/>
          </p:nvPr>
        </p:nvSpPr>
        <p:spPr>
          <a:xfrm>
            <a:off x="6663946" y="3810708"/>
            <a:ext cx="2642533" cy="430887"/>
          </a:xfrm>
        </p:spPr>
        <p:txBody>
          <a:bodyPr/>
          <a:lstStyle/>
          <a:p>
            <a:r>
              <a:rPr lang="en-US" sz="2800" dirty="0"/>
              <a:t>Refactoring</a:t>
            </a:r>
          </a:p>
        </p:txBody>
      </p:sp>
      <p:sp>
        <p:nvSpPr>
          <p:cNvPr id="12" name="Text Placeholder 11">
            <a:extLst>
              <a:ext uri="{FF2B5EF4-FFF2-40B4-BE49-F238E27FC236}">
                <a16:creationId xmlns:a16="http://schemas.microsoft.com/office/drawing/2014/main" id="{959A7FC3-B59C-729A-D6C5-30223F8DC879}"/>
              </a:ext>
            </a:extLst>
          </p:cNvPr>
          <p:cNvSpPr>
            <a:spLocks noGrp="1"/>
          </p:cNvSpPr>
          <p:nvPr>
            <p:ph type="body" sz="quarter" idx="31"/>
          </p:nvPr>
        </p:nvSpPr>
        <p:spPr>
          <a:xfrm>
            <a:off x="8392079" y="2262545"/>
            <a:ext cx="2642533" cy="997196"/>
          </a:xfrm>
        </p:spPr>
        <p:txBody>
          <a:bodyPr/>
          <a:lstStyle/>
          <a:p>
            <a:pPr marL="114300" lvl="1" indent="-114300" defTabSz="533400">
              <a:lnSpc>
                <a:spcPct val="90000"/>
              </a:lnSpc>
              <a:spcBef>
                <a:spcPct val="0"/>
              </a:spcBef>
              <a:spcAft>
                <a:spcPct val="15000"/>
              </a:spcAft>
              <a:buFont typeface="Wingdings" panose="05000000000000000000" pitchFamily="2" charset="2"/>
              <a:buChar char="•"/>
            </a:pPr>
            <a:r>
              <a:rPr lang="en-US" sz="1800" dirty="0">
                <a:solidFill>
                  <a:schemeClr val="bg2"/>
                </a:solidFill>
              </a:rPr>
              <a:t>Goal: Understand customer/user/</a:t>
            </a:r>
            <a:br>
              <a:rPr lang="en-US" sz="1800" dirty="0">
                <a:solidFill>
                  <a:schemeClr val="bg2"/>
                </a:solidFill>
              </a:rPr>
            </a:br>
            <a:r>
              <a:rPr lang="en-US" sz="1800" dirty="0">
                <a:solidFill>
                  <a:schemeClr val="bg2"/>
                </a:solidFill>
              </a:rPr>
              <a:t>persona interactions and experiences</a:t>
            </a:r>
          </a:p>
        </p:txBody>
      </p:sp>
      <p:sp>
        <p:nvSpPr>
          <p:cNvPr id="14" name="Title 13">
            <a:extLst>
              <a:ext uri="{FF2B5EF4-FFF2-40B4-BE49-F238E27FC236}">
                <a16:creationId xmlns:a16="http://schemas.microsoft.com/office/drawing/2014/main" id="{327B0124-372F-5DB4-A893-CCE5AE363159}"/>
              </a:ext>
            </a:extLst>
          </p:cNvPr>
          <p:cNvSpPr>
            <a:spLocks noGrp="1"/>
          </p:cNvSpPr>
          <p:nvPr>
            <p:ph type="title"/>
          </p:nvPr>
        </p:nvSpPr>
        <p:spPr>
          <a:xfrm>
            <a:off x="570677" y="422028"/>
            <a:ext cx="11018520" cy="615553"/>
          </a:xfrm>
        </p:spPr>
        <p:txBody>
          <a:bodyPr/>
          <a:lstStyle/>
          <a:p>
            <a:r>
              <a:rPr lang="en-US" dirty="0"/>
              <a:t>Types of EventStorming</a:t>
            </a:r>
          </a:p>
        </p:txBody>
      </p:sp>
    </p:spTree>
    <p:extLst>
      <p:ext uri="{BB962C8B-B14F-4D97-AF65-F5344CB8AC3E}">
        <p14:creationId xmlns:p14="http://schemas.microsoft.com/office/powerpoint/2010/main" val="526831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P spid="8" grpId="0" build="p"/>
      <p:bldP spid="10" grpId="0" build="p"/>
      <p:bldP spid="11" grpId="0" build="p"/>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92B7-5BEB-EFC1-3C33-7D985CC9960C}"/>
              </a:ext>
            </a:extLst>
          </p:cNvPr>
          <p:cNvSpPr>
            <a:spLocks noGrp="1"/>
          </p:cNvSpPr>
          <p:nvPr>
            <p:ph type="title"/>
          </p:nvPr>
        </p:nvSpPr>
        <p:spPr>
          <a:xfrm>
            <a:off x="570225" y="482600"/>
            <a:ext cx="11621775" cy="3066230"/>
          </a:xfrm>
        </p:spPr>
        <p:txBody>
          <a:bodyPr/>
          <a:lstStyle/>
          <a:p>
            <a:r>
              <a:rPr lang="en-US" dirty="0"/>
              <a:t>What if all you have is a Legacy Monolith?</a:t>
            </a:r>
          </a:p>
        </p:txBody>
      </p:sp>
      <p:sp>
        <p:nvSpPr>
          <p:cNvPr id="3" name="Content Placeholder 2">
            <a:extLst>
              <a:ext uri="{FF2B5EF4-FFF2-40B4-BE49-F238E27FC236}">
                <a16:creationId xmlns:a16="http://schemas.microsoft.com/office/drawing/2014/main" id="{BE477D69-E745-C42D-8B94-122BCAC5E471}"/>
              </a:ext>
            </a:extLst>
          </p:cNvPr>
          <p:cNvSpPr>
            <a:spLocks noGrp="1"/>
          </p:cNvSpPr>
          <p:nvPr>
            <p:ph type="body" sz="quarter" idx="10"/>
          </p:nvPr>
        </p:nvSpPr>
        <p:spPr>
          <a:xfrm>
            <a:off x="582613" y="3713931"/>
            <a:ext cx="10440987" cy="2560701"/>
          </a:xfrm>
        </p:spPr>
        <p:txBody>
          <a:bodyPr/>
          <a:lstStyle/>
          <a:p>
            <a:pPr marL="457200" indent="-457200">
              <a:buFont typeface="Arial" panose="020B0604020202020204" pitchFamily="34" charset="0"/>
              <a:buChar char="•"/>
            </a:pPr>
            <a:r>
              <a:rPr lang="en-US" b="0" dirty="0"/>
              <a:t>While you can build upon discussions in other EventStorming sessions, they  are not prerequisites for refactoring.</a:t>
            </a:r>
          </a:p>
          <a:p>
            <a:pPr marL="457200" indent="-457200">
              <a:buFont typeface="Arial" panose="020B0604020202020204" pitchFamily="34" charset="0"/>
              <a:buChar char="•"/>
            </a:pPr>
            <a:r>
              <a:rPr lang="en-US" dirty="0"/>
              <a:t>No prior EventStorming session needed for refactoring discussions.</a:t>
            </a:r>
          </a:p>
        </p:txBody>
      </p:sp>
    </p:spTree>
    <p:extLst>
      <p:ext uri="{BB962C8B-B14F-4D97-AF65-F5344CB8AC3E}">
        <p14:creationId xmlns:p14="http://schemas.microsoft.com/office/powerpoint/2010/main" val="35762856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8F07E-9926-7117-2731-DB2A3A76C4D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EC69AEF-4D3B-1F89-06D9-0B00AFE40E68}"/>
              </a:ext>
            </a:extLst>
          </p:cNvPr>
          <p:cNvSpPr>
            <a:spLocks noGrp="1"/>
          </p:cNvSpPr>
          <p:nvPr>
            <p:ph type="title"/>
          </p:nvPr>
        </p:nvSpPr>
        <p:spPr>
          <a:xfrm>
            <a:off x="604660" y="98322"/>
            <a:ext cx="11316975" cy="5476568"/>
          </a:xfrm>
        </p:spPr>
        <p:txBody>
          <a:bodyPr/>
          <a:lstStyle/>
          <a:p>
            <a:r>
              <a:rPr lang="en-US" b="1" dirty="0"/>
              <a:t>How does EventStorming help with Modernization?</a:t>
            </a:r>
          </a:p>
        </p:txBody>
      </p:sp>
    </p:spTree>
    <p:extLst>
      <p:ext uri="{BB962C8B-B14F-4D97-AF65-F5344CB8AC3E}">
        <p14:creationId xmlns:p14="http://schemas.microsoft.com/office/powerpoint/2010/main" val="32012577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C9FE650-E3EF-8676-C03B-44CBFF1B0795}"/>
              </a:ext>
            </a:extLst>
          </p:cNvPr>
          <p:cNvSpPr>
            <a:spLocks noGrp="1"/>
          </p:cNvSpPr>
          <p:nvPr>
            <p:ph type="body" sz="quarter" idx="17"/>
          </p:nvPr>
        </p:nvSpPr>
        <p:spPr>
          <a:xfrm>
            <a:off x="4937322" y="2562146"/>
            <a:ext cx="2313432" cy="553998"/>
          </a:xfrm>
        </p:spPr>
        <p:txBody>
          <a:bodyPr/>
          <a:lstStyle/>
          <a:p>
            <a:r>
              <a:rPr lang="en-US" dirty="0"/>
              <a:t>Domain-Driven Design Alignment</a:t>
            </a:r>
          </a:p>
        </p:txBody>
      </p:sp>
      <p:sp>
        <p:nvSpPr>
          <p:cNvPr id="4" name="Title 3">
            <a:extLst>
              <a:ext uri="{FF2B5EF4-FFF2-40B4-BE49-F238E27FC236}">
                <a16:creationId xmlns:a16="http://schemas.microsoft.com/office/drawing/2014/main" id="{B0F7ACB4-2483-00B1-AEE8-92B0E3DF3F00}"/>
              </a:ext>
            </a:extLst>
          </p:cNvPr>
          <p:cNvSpPr>
            <a:spLocks noGrp="1"/>
          </p:cNvSpPr>
          <p:nvPr>
            <p:ph type="title"/>
          </p:nvPr>
        </p:nvSpPr>
        <p:spPr>
          <a:xfrm>
            <a:off x="101600" y="980708"/>
            <a:ext cx="12090400" cy="615553"/>
          </a:xfrm>
        </p:spPr>
        <p:txBody>
          <a:bodyPr/>
          <a:lstStyle/>
          <a:p>
            <a:r>
              <a:rPr lang="en-US" dirty="0"/>
              <a:t>Benefits of EventStorming in Modernization</a:t>
            </a:r>
          </a:p>
        </p:txBody>
      </p:sp>
      <p:sp>
        <p:nvSpPr>
          <p:cNvPr id="7" name="Text Placeholder 6">
            <a:extLst>
              <a:ext uri="{FF2B5EF4-FFF2-40B4-BE49-F238E27FC236}">
                <a16:creationId xmlns:a16="http://schemas.microsoft.com/office/drawing/2014/main" id="{C7B8F2BF-C29C-6865-C304-BBA76F015235}"/>
              </a:ext>
            </a:extLst>
          </p:cNvPr>
          <p:cNvSpPr>
            <a:spLocks noGrp="1"/>
          </p:cNvSpPr>
          <p:nvPr>
            <p:ph type="body" sz="quarter" idx="20"/>
          </p:nvPr>
        </p:nvSpPr>
        <p:spPr>
          <a:xfrm>
            <a:off x="1679049" y="2562146"/>
            <a:ext cx="2313432" cy="553998"/>
          </a:xfrm>
        </p:spPr>
        <p:txBody>
          <a:bodyPr/>
          <a:lstStyle/>
          <a:p>
            <a:r>
              <a:rPr lang="en-US" dirty="0"/>
              <a:t>Shared Understanding</a:t>
            </a:r>
          </a:p>
        </p:txBody>
      </p:sp>
      <p:sp>
        <p:nvSpPr>
          <p:cNvPr id="9" name="Text Placeholder 8">
            <a:extLst>
              <a:ext uri="{FF2B5EF4-FFF2-40B4-BE49-F238E27FC236}">
                <a16:creationId xmlns:a16="http://schemas.microsoft.com/office/drawing/2014/main" id="{3A346B56-216E-2418-EE8D-8E49E282C964}"/>
              </a:ext>
            </a:extLst>
          </p:cNvPr>
          <p:cNvSpPr>
            <a:spLocks noGrp="1"/>
          </p:cNvSpPr>
          <p:nvPr>
            <p:ph type="body" sz="quarter" idx="23"/>
          </p:nvPr>
        </p:nvSpPr>
        <p:spPr>
          <a:xfrm>
            <a:off x="8207169" y="2562146"/>
            <a:ext cx="2313432" cy="553998"/>
          </a:xfrm>
        </p:spPr>
        <p:txBody>
          <a:bodyPr/>
          <a:lstStyle/>
          <a:p>
            <a:r>
              <a:rPr lang="en-US" dirty="0"/>
              <a:t>Identification of Bounded Contexts</a:t>
            </a:r>
          </a:p>
        </p:txBody>
      </p:sp>
      <p:sp>
        <p:nvSpPr>
          <p:cNvPr id="11" name="Text Placeholder 10">
            <a:extLst>
              <a:ext uri="{FF2B5EF4-FFF2-40B4-BE49-F238E27FC236}">
                <a16:creationId xmlns:a16="http://schemas.microsoft.com/office/drawing/2014/main" id="{46C49154-BCBA-B500-0E94-C258B3B8D7C7}"/>
              </a:ext>
            </a:extLst>
          </p:cNvPr>
          <p:cNvSpPr>
            <a:spLocks noGrp="1"/>
          </p:cNvSpPr>
          <p:nvPr>
            <p:ph type="body" sz="quarter" idx="26"/>
          </p:nvPr>
        </p:nvSpPr>
        <p:spPr>
          <a:xfrm>
            <a:off x="4937322" y="4690671"/>
            <a:ext cx="2313432" cy="553998"/>
          </a:xfrm>
        </p:spPr>
        <p:txBody>
          <a:bodyPr/>
          <a:lstStyle/>
          <a:p>
            <a:r>
              <a:rPr lang="en-US" dirty="0"/>
              <a:t>Accelerated Decomposition</a:t>
            </a:r>
          </a:p>
        </p:txBody>
      </p:sp>
      <p:sp>
        <p:nvSpPr>
          <p:cNvPr id="13" name="Text Placeholder 12">
            <a:extLst>
              <a:ext uri="{FF2B5EF4-FFF2-40B4-BE49-F238E27FC236}">
                <a16:creationId xmlns:a16="http://schemas.microsoft.com/office/drawing/2014/main" id="{78E6D7FE-0BEE-28F5-F47A-AF8235B7C0C5}"/>
              </a:ext>
            </a:extLst>
          </p:cNvPr>
          <p:cNvSpPr>
            <a:spLocks noGrp="1"/>
          </p:cNvSpPr>
          <p:nvPr>
            <p:ph type="body" sz="quarter" idx="28"/>
          </p:nvPr>
        </p:nvSpPr>
        <p:spPr>
          <a:xfrm>
            <a:off x="1679049" y="4552172"/>
            <a:ext cx="2313432" cy="830997"/>
          </a:xfrm>
        </p:spPr>
        <p:txBody>
          <a:bodyPr/>
          <a:lstStyle/>
          <a:p>
            <a:r>
              <a:rPr lang="en-US" dirty="0"/>
              <a:t>Early Detection of Bottlenecks and Issues</a:t>
            </a:r>
          </a:p>
        </p:txBody>
      </p:sp>
      <p:sp>
        <p:nvSpPr>
          <p:cNvPr id="15" name="Text Placeholder 14">
            <a:extLst>
              <a:ext uri="{FF2B5EF4-FFF2-40B4-BE49-F238E27FC236}">
                <a16:creationId xmlns:a16="http://schemas.microsoft.com/office/drawing/2014/main" id="{38056533-5D59-F60B-6658-C99A751143EB}"/>
              </a:ext>
            </a:extLst>
          </p:cNvPr>
          <p:cNvSpPr>
            <a:spLocks noGrp="1"/>
          </p:cNvSpPr>
          <p:nvPr>
            <p:ph type="body" sz="quarter" idx="30"/>
          </p:nvPr>
        </p:nvSpPr>
        <p:spPr>
          <a:xfrm>
            <a:off x="8207169" y="4552172"/>
            <a:ext cx="2313432" cy="830997"/>
          </a:xfrm>
        </p:spPr>
        <p:txBody>
          <a:bodyPr/>
          <a:lstStyle/>
          <a:p>
            <a:r>
              <a:rPr lang="en-US" dirty="0"/>
              <a:t>Improved Communication and Collaboration</a:t>
            </a:r>
          </a:p>
        </p:txBody>
      </p:sp>
    </p:spTree>
    <p:extLst>
      <p:ext uri="{BB962C8B-B14F-4D97-AF65-F5344CB8AC3E}">
        <p14:creationId xmlns:p14="http://schemas.microsoft.com/office/powerpoint/2010/main" val="76020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9" grpId="0" build="p"/>
      <p:bldP spid="11" grpId="0" build="p"/>
      <p:bldP spid="13" grpId="0" build="p"/>
      <p:bldP spid="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2593D-DC3E-3D88-E16C-F91E7ED3FC85}"/>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891E803-5636-7F5E-A873-28B13EBFB85F}"/>
              </a:ext>
            </a:extLst>
          </p:cNvPr>
          <p:cNvSpPr>
            <a:spLocks noGrp="1"/>
          </p:cNvSpPr>
          <p:nvPr>
            <p:ph type="title"/>
          </p:nvPr>
        </p:nvSpPr>
        <p:spPr>
          <a:xfrm>
            <a:off x="604660" y="98322"/>
            <a:ext cx="11316975" cy="5476568"/>
          </a:xfrm>
        </p:spPr>
        <p:txBody>
          <a:bodyPr/>
          <a:lstStyle/>
          <a:p>
            <a:r>
              <a:rPr lang="en-US" b="1" dirty="0"/>
              <a:t>How do you get started with EventStorming for Modernizing an App?</a:t>
            </a:r>
          </a:p>
        </p:txBody>
      </p:sp>
    </p:spTree>
    <p:extLst>
      <p:ext uri="{BB962C8B-B14F-4D97-AF65-F5344CB8AC3E}">
        <p14:creationId xmlns:p14="http://schemas.microsoft.com/office/powerpoint/2010/main" val="37590440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3F89-5A64-5EEB-DC39-82203B365C8B}"/>
              </a:ext>
            </a:extLst>
          </p:cNvPr>
          <p:cNvSpPr>
            <a:spLocks noGrp="1"/>
          </p:cNvSpPr>
          <p:nvPr>
            <p:ph type="title"/>
          </p:nvPr>
        </p:nvSpPr>
        <p:spPr>
          <a:xfrm>
            <a:off x="570225" y="469900"/>
            <a:ext cx="11215375" cy="3078930"/>
          </a:xfrm>
        </p:spPr>
        <p:txBody>
          <a:bodyPr/>
          <a:lstStyle/>
          <a:p>
            <a:r>
              <a:rPr lang="en-US" sz="6000" dirty="0"/>
              <a:t>Need to understand the domain?</a:t>
            </a:r>
          </a:p>
        </p:txBody>
      </p:sp>
      <p:sp>
        <p:nvSpPr>
          <p:cNvPr id="3" name="Text Placeholder 2">
            <a:extLst>
              <a:ext uri="{FF2B5EF4-FFF2-40B4-BE49-F238E27FC236}">
                <a16:creationId xmlns:a16="http://schemas.microsoft.com/office/drawing/2014/main" id="{E2EA433C-1DB1-594E-C123-1885E2D93E19}"/>
              </a:ext>
            </a:extLst>
          </p:cNvPr>
          <p:cNvSpPr>
            <a:spLocks noGrp="1"/>
          </p:cNvSpPr>
          <p:nvPr>
            <p:ph type="body" sz="quarter" idx="10"/>
          </p:nvPr>
        </p:nvSpPr>
        <p:spPr>
          <a:xfrm>
            <a:off x="570225" y="3302608"/>
            <a:ext cx="5430837" cy="492443"/>
          </a:xfrm>
        </p:spPr>
        <p:txBody>
          <a:bodyPr/>
          <a:lstStyle/>
          <a:p>
            <a:r>
              <a:rPr lang="en-US" dirty="0"/>
              <a:t>Big Picture EventStorming</a:t>
            </a:r>
          </a:p>
        </p:txBody>
      </p:sp>
    </p:spTree>
    <p:extLst>
      <p:ext uri="{BB962C8B-B14F-4D97-AF65-F5344CB8AC3E}">
        <p14:creationId xmlns:p14="http://schemas.microsoft.com/office/powerpoint/2010/main" val="2075873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452A-AEB0-D264-0469-51F026786623}"/>
              </a:ext>
            </a:extLst>
          </p:cNvPr>
          <p:cNvSpPr>
            <a:spLocks noGrp="1"/>
          </p:cNvSpPr>
          <p:nvPr>
            <p:ph type="title"/>
          </p:nvPr>
        </p:nvSpPr>
        <p:spPr>
          <a:xfrm>
            <a:off x="519425" y="431800"/>
            <a:ext cx="11431275" cy="2832100"/>
          </a:xfrm>
        </p:spPr>
        <p:txBody>
          <a:bodyPr/>
          <a:lstStyle/>
          <a:p>
            <a:r>
              <a:rPr lang="en-US" sz="6000" dirty="0"/>
              <a:t>Need to understand processes within the system?</a:t>
            </a:r>
          </a:p>
        </p:txBody>
      </p:sp>
      <p:sp>
        <p:nvSpPr>
          <p:cNvPr id="3" name="Text Placeholder 2">
            <a:extLst>
              <a:ext uri="{FF2B5EF4-FFF2-40B4-BE49-F238E27FC236}">
                <a16:creationId xmlns:a16="http://schemas.microsoft.com/office/drawing/2014/main" id="{790F096D-0F84-7D5C-53DF-2B0D71AC17D3}"/>
              </a:ext>
            </a:extLst>
          </p:cNvPr>
          <p:cNvSpPr>
            <a:spLocks noGrp="1"/>
          </p:cNvSpPr>
          <p:nvPr>
            <p:ph type="body" sz="quarter" idx="10"/>
          </p:nvPr>
        </p:nvSpPr>
        <p:spPr>
          <a:xfrm>
            <a:off x="519425" y="3101658"/>
            <a:ext cx="8434075" cy="984885"/>
          </a:xfrm>
        </p:spPr>
        <p:txBody>
          <a:bodyPr/>
          <a:lstStyle/>
          <a:p>
            <a:r>
              <a:rPr lang="en-US" dirty="0"/>
              <a:t>Process Modeling EventStorming</a:t>
            </a:r>
          </a:p>
        </p:txBody>
      </p:sp>
    </p:spTree>
    <p:extLst>
      <p:ext uri="{BB962C8B-B14F-4D97-AF65-F5344CB8AC3E}">
        <p14:creationId xmlns:p14="http://schemas.microsoft.com/office/powerpoint/2010/main" val="534738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FD489-65DB-8BDF-DB9B-44A83795F3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77B7EF-B303-1B46-06E6-A5EA8ACDE5EF}"/>
              </a:ext>
            </a:extLst>
          </p:cNvPr>
          <p:cNvSpPr>
            <a:spLocks noGrp="1"/>
          </p:cNvSpPr>
          <p:nvPr>
            <p:ph type="title"/>
          </p:nvPr>
        </p:nvSpPr>
        <p:spPr>
          <a:xfrm>
            <a:off x="519425" y="431800"/>
            <a:ext cx="11431275" cy="2832100"/>
          </a:xfrm>
        </p:spPr>
        <p:txBody>
          <a:bodyPr/>
          <a:lstStyle/>
          <a:p>
            <a:r>
              <a:rPr lang="en-US" sz="6000" dirty="0"/>
              <a:t>Need to understand processes within the system and how they impact the users?</a:t>
            </a:r>
          </a:p>
        </p:txBody>
      </p:sp>
      <p:sp>
        <p:nvSpPr>
          <p:cNvPr id="3" name="Text Placeholder 2">
            <a:extLst>
              <a:ext uri="{FF2B5EF4-FFF2-40B4-BE49-F238E27FC236}">
                <a16:creationId xmlns:a16="http://schemas.microsoft.com/office/drawing/2014/main" id="{9127FE95-AB40-1AAB-7A2A-8682E5919889}"/>
              </a:ext>
            </a:extLst>
          </p:cNvPr>
          <p:cNvSpPr>
            <a:spLocks noGrp="1"/>
          </p:cNvSpPr>
          <p:nvPr>
            <p:ph type="body" sz="quarter" idx="10"/>
          </p:nvPr>
        </p:nvSpPr>
        <p:spPr>
          <a:xfrm>
            <a:off x="519425" y="3429000"/>
            <a:ext cx="8434075" cy="492443"/>
          </a:xfrm>
        </p:spPr>
        <p:txBody>
          <a:bodyPr/>
          <a:lstStyle/>
          <a:p>
            <a:r>
              <a:rPr lang="en-US" dirty="0"/>
              <a:t>People Experience EventStorming</a:t>
            </a:r>
          </a:p>
        </p:txBody>
      </p:sp>
    </p:spTree>
    <p:extLst>
      <p:ext uri="{BB962C8B-B14F-4D97-AF65-F5344CB8AC3E}">
        <p14:creationId xmlns:p14="http://schemas.microsoft.com/office/powerpoint/2010/main" val="7310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3FA77-BF5F-1AAD-7662-FCC3863B99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37B00-54DD-E8CE-BEF6-242551A7ABE1}"/>
              </a:ext>
            </a:extLst>
          </p:cNvPr>
          <p:cNvSpPr>
            <a:spLocks noGrp="1"/>
          </p:cNvSpPr>
          <p:nvPr>
            <p:ph type="title"/>
          </p:nvPr>
        </p:nvSpPr>
        <p:spPr>
          <a:xfrm>
            <a:off x="328925" y="165100"/>
            <a:ext cx="12040875" cy="3263900"/>
          </a:xfrm>
        </p:spPr>
        <p:txBody>
          <a:bodyPr/>
          <a:lstStyle/>
          <a:p>
            <a:r>
              <a:rPr lang="en-US" sz="6000" dirty="0"/>
              <a:t>Trying to figure out </a:t>
            </a:r>
            <a:r>
              <a:rPr lang="en-US" sz="6000" dirty="0">
                <a:solidFill>
                  <a:schemeClr val="bg2"/>
                </a:solidFill>
              </a:rPr>
              <a:t>the modules </a:t>
            </a:r>
            <a:r>
              <a:rPr lang="en-US" sz="6000" dirty="0"/>
              <a:t>for modular monoliths or microservices?</a:t>
            </a:r>
          </a:p>
        </p:txBody>
      </p:sp>
      <p:sp>
        <p:nvSpPr>
          <p:cNvPr id="3" name="Text Placeholder 2">
            <a:extLst>
              <a:ext uri="{FF2B5EF4-FFF2-40B4-BE49-F238E27FC236}">
                <a16:creationId xmlns:a16="http://schemas.microsoft.com/office/drawing/2014/main" id="{271949AD-17E6-CF1D-76FA-E91B79D52CB0}"/>
              </a:ext>
            </a:extLst>
          </p:cNvPr>
          <p:cNvSpPr>
            <a:spLocks noGrp="1"/>
          </p:cNvSpPr>
          <p:nvPr>
            <p:ph type="body" sz="quarter" idx="10"/>
          </p:nvPr>
        </p:nvSpPr>
        <p:spPr>
          <a:xfrm>
            <a:off x="328925" y="3429000"/>
            <a:ext cx="8573775" cy="1231106"/>
          </a:xfrm>
        </p:spPr>
        <p:txBody>
          <a:bodyPr/>
          <a:lstStyle/>
          <a:p>
            <a:r>
              <a:rPr lang="en-US" sz="4000" dirty="0"/>
              <a:t>Refactoring EventStorming</a:t>
            </a:r>
          </a:p>
        </p:txBody>
      </p:sp>
    </p:spTree>
    <p:extLst>
      <p:ext uri="{BB962C8B-B14F-4D97-AF65-F5344CB8AC3E}">
        <p14:creationId xmlns:p14="http://schemas.microsoft.com/office/powerpoint/2010/main" val="2031312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7D31A-0794-E86F-51DD-74C6D85B3D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284E5-A8AB-0513-2E72-6139C7635B1D}"/>
              </a:ext>
            </a:extLst>
          </p:cNvPr>
          <p:cNvSpPr>
            <a:spLocks noGrp="1"/>
          </p:cNvSpPr>
          <p:nvPr>
            <p:ph type="title"/>
          </p:nvPr>
        </p:nvSpPr>
        <p:spPr>
          <a:xfrm>
            <a:off x="328925" y="165100"/>
            <a:ext cx="12040875" cy="4729930"/>
          </a:xfrm>
        </p:spPr>
        <p:txBody>
          <a:bodyPr/>
          <a:lstStyle/>
          <a:p>
            <a:r>
              <a:rPr lang="en-US" sz="6000" dirty="0"/>
              <a:t>Lucky enough to start greenfield?</a:t>
            </a:r>
          </a:p>
        </p:txBody>
      </p:sp>
      <p:sp>
        <p:nvSpPr>
          <p:cNvPr id="3" name="Text Placeholder 2">
            <a:extLst>
              <a:ext uri="{FF2B5EF4-FFF2-40B4-BE49-F238E27FC236}">
                <a16:creationId xmlns:a16="http://schemas.microsoft.com/office/drawing/2014/main" id="{68F8B324-3875-8B10-33A5-AD06074B98C3}"/>
              </a:ext>
            </a:extLst>
          </p:cNvPr>
          <p:cNvSpPr>
            <a:spLocks noGrp="1"/>
          </p:cNvSpPr>
          <p:nvPr>
            <p:ph type="body" sz="quarter" idx="10"/>
          </p:nvPr>
        </p:nvSpPr>
        <p:spPr>
          <a:xfrm>
            <a:off x="384766" y="3234336"/>
            <a:ext cx="7583175" cy="527869"/>
          </a:xfrm>
        </p:spPr>
        <p:txBody>
          <a:bodyPr/>
          <a:lstStyle/>
          <a:p>
            <a:r>
              <a:rPr lang="en-US" dirty="0"/>
              <a:t>System Design EventStorming</a:t>
            </a:r>
          </a:p>
        </p:txBody>
      </p:sp>
    </p:spTree>
    <p:extLst>
      <p:ext uri="{BB962C8B-B14F-4D97-AF65-F5344CB8AC3E}">
        <p14:creationId xmlns:p14="http://schemas.microsoft.com/office/powerpoint/2010/main" val="3186188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857D6CC-9975-053F-4865-1F0248A11E77}"/>
              </a:ext>
            </a:extLst>
          </p:cNvPr>
          <p:cNvSpPr>
            <a:spLocks noGrp="1"/>
          </p:cNvSpPr>
          <p:nvPr>
            <p:ph type="title" idx="4294967295"/>
          </p:nvPr>
        </p:nvSpPr>
        <p:spPr>
          <a:xfrm>
            <a:off x="582613" y="3182938"/>
            <a:ext cx="3613150" cy="4921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
                <a:schemeClr val="accent2"/>
              </a:buClr>
              <a:buSzPct val="90000"/>
              <a:buFontTx/>
              <a:buNone/>
              <a:tabLst/>
              <a:defRPr/>
            </a:pPr>
            <a:r>
              <a:rPr kumimoji="0" lang="en-US" sz="4000" b="1" i="0"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Agenda</a:t>
            </a:r>
            <a:endParaRPr kumimoji="0" lang="en-US" sz="3600" b="1" i="0"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5" name="Text Placeholder 34">
            <a:extLst>
              <a:ext uri="{FF2B5EF4-FFF2-40B4-BE49-F238E27FC236}">
                <a16:creationId xmlns:a16="http://schemas.microsoft.com/office/drawing/2014/main" id="{BAA24A73-47AF-075F-FC84-C29CBD5D8688}"/>
              </a:ext>
            </a:extLst>
          </p:cNvPr>
          <p:cNvSpPr>
            <a:spLocks noGrp="1"/>
          </p:cNvSpPr>
          <p:nvPr>
            <p:ph type="body" sz="quarter" idx="36"/>
          </p:nvPr>
        </p:nvSpPr>
        <p:spPr>
          <a:xfrm>
            <a:off x="5172577" y="2229063"/>
            <a:ext cx="5173276" cy="276999"/>
          </a:xfrm>
        </p:spPr>
        <p:txBody>
          <a:bodyPr/>
          <a:lstStyle/>
          <a:p>
            <a:pPr marL="285750" indent="-285750">
              <a:buClr>
                <a:schemeClr val="bg2"/>
              </a:buClr>
              <a:buFont typeface="Arial" panose="020B0604020202020204" pitchFamily="34" charset="0"/>
              <a:buChar char="•"/>
            </a:pPr>
            <a:r>
              <a:rPr lang="en-US" b="1" dirty="0"/>
              <a:t>What is EventStorming?</a:t>
            </a:r>
          </a:p>
        </p:txBody>
      </p:sp>
      <p:sp>
        <p:nvSpPr>
          <p:cNvPr id="37" name="Text Placeholder 36">
            <a:extLst>
              <a:ext uri="{FF2B5EF4-FFF2-40B4-BE49-F238E27FC236}">
                <a16:creationId xmlns:a16="http://schemas.microsoft.com/office/drawing/2014/main" id="{2620EBAC-EB17-B79B-729E-BFB7E5165AE8}"/>
              </a:ext>
            </a:extLst>
          </p:cNvPr>
          <p:cNvSpPr>
            <a:spLocks noGrp="1"/>
          </p:cNvSpPr>
          <p:nvPr>
            <p:ph type="body" sz="quarter" idx="49"/>
          </p:nvPr>
        </p:nvSpPr>
        <p:spPr>
          <a:xfrm>
            <a:off x="5172577" y="1117558"/>
            <a:ext cx="5173276" cy="553998"/>
          </a:xfrm>
        </p:spPr>
        <p:txBody>
          <a:bodyPr/>
          <a:lstStyle/>
          <a:p>
            <a:pPr marL="285750" indent="-285750">
              <a:buClr>
                <a:schemeClr val="bg2"/>
              </a:buClr>
              <a:buFont typeface="Arial" panose="020B0604020202020204" pitchFamily="34" charset="0"/>
              <a:buChar char="•"/>
            </a:pPr>
            <a:r>
              <a:rPr lang="en-US" b="1" dirty="0"/>
              <a:t>What do we need to consider going from monolith towards microservices?</a:t>
            </a:r>
          </a:p>
        </p:txBody>
      </p:sp>
      <p:sp>
        <p:nvSpPr>
          <p:cNvPr id="38" name="Text Placeholder 37">
            <a:extLst>
              <a:ext uri="{FF2B5EF4-FFF2-40B4-BE49-F238E27FC236}">
                <a16:creationId xmlns:a16="http://schemas.microsoft.com/office/drawing/2014/main" id="{5B6282BC-C5F3-C85A-FEA2-55E7C0957785}"/>
              </a:ext>
            </a:extLst>
          </p:cNvPr>
          <p:cNvSpPr>
            <a:spLocks noGrp="1"/>
          </p:cNvSpPr>
          <p:nvPr>
            <p:ph type="body" sz="quarter" idx="51"/>
          </p:nvPr>
        </p:nvSpPr>
        <p:spPr>
          <a:xfrm>
            <a:off x="5172577" y="3898075"/>
            <a:ext cx="5173276" cy="553998"/>
          </a:xfrm>
        </p:spPr>
        <p:txBody>
          <a:bodyPr/>
          <a:lstStyle/>
          <a:p>
            <a:pPr marL="285750" indent="-285750">
              <a:buClr>
                <a:schemeClr val="bg2"/>
              </a:buClr>
              <a:buFont typeface="Arial" panose="020B0604020202020204" pitchFamily="34" charset="0"/>
              <a:buChar char="•"/>
            </a:pPr>
            <a:r>
              <a:rPr lang="en-US" b="1" dirty="0"/>
              <a:t>How does EventStorming help with Modernization?</a:t>
            </a:r>
          </a:p>
        </p:txBody>
      </p:sp>
      <p:sp>
        <p:nvSpPr>
          <p:cNvPr id="39" name="Text Placeholder 38">
            <a:extLst>
              <a:ext uri="{FF2B5EF4-FFF2-40B4-BE49-F238E27FC236}">
                <a16:creationId xmlns:a16="http://schemas.microsoft.com/office/drawing/2014/main" id="{7EEC9249-8A66-2A6E-0C9E-92F33E1BAC91}"/>
              </a:ext>
            </a:extLst>
          </p:cNvPr>
          <p:cNvSpPr>
            <a:spLocks noGrp="1"/>
          </p:cNvSpPr>
          <p:nvPr>
            <p:ph type="body" sz="quarter" idx="52"/>
          </p:nvPr>
        </p:nvSpPr>
        <p:spPr>
          <a:xfrm>
            <a:off x="5172577" y="5009581"/>
            <a:ext cx="5173276" cy="553998"/>
          </a:xfrm>
        </p:spPr>
        <p:txBody>
          <a:bodyPr/>
          <a:lstStyle/>
          <a:p>
            <a:pPr marL="285750" indent="-285750">
              <a:buClr>
                <a:schemeClr val="bg2"/>
              </a:buClr>
              <a:buFont typeface="Arial" panose="020B0604020202020204" pitchFamily="34" charset="0"/>
              <a:buChar char="•"/>
            </a:pPr>
            <a:r>
              <a:rPr lang="en-US" b="1" dirty="0"/>
              <a:t>How do you get started with EventStorming today?</a:t>
            </a:r>
          </a:p>
        </p:txBody>
      </p:sp>
      <p:sp>
        <p:nvSpPr>
          <p:cNvPr id="2" name="Graphic 54" descr="App List Detail&#10;Keyword: fluent-icon;&#10;Metaphor: collection, ui, list, cell;&#10;&#10;Used for content representing app ui.">
            <a:extLst>
              <a:ext uri="{FF2B5EF4-FFF2-40B4-BE49-F238E27FC236}">
                <a16:creationId xmlns:a16="http://schemas.microsoft.com/office/drawing/2014/main" id="{07CDAAFB-8E0E-4C0A-D123-28669F1967E4}"/>
              </a:ext>
            </a:extLst>
          </p:cNvPr>
          <p:cNvSpPr/>
          <p:nvPr/>
        </p:nvSpPr>
        <p:spPr>
          <a:xfrm>
            <a:off x="692075" y="3273349"/>
            <a:ext cx="547879" cy="438303"/>
          </a:xfrm>
          <a:custGeom>
            <a:avLst/>
            <a:gdLst>
              <a:gd name="connsiteX0" fmla="*/ 61636 w 547879"/>
              <a:gd name="connsiteY0" fmla="*/ 0 h 438303"/>
              <a:gd name="connsiteX1" fmla="*/ 0 w 547879"/>
              <a:gd name="connsiteY1" fmla="*/ 61636 h 438303"/>
              <a:gd name="connsiteX2" fmla="*/ 0 w 547879"/>
              <a:gd name="connsiteY2" fmla="*/ 130121 h 438303"/>
              <a:gd name="connsiteX3" fmla="*/ 61636 w 547879"/>
              <a:gd name="connsiteY3" fmla="*/ 191758 h 438303"/>
              <a:gd name="connsiteX4" fmla="*/ 130121 w 547879"/>
              <a:gd name="connsiteY4" fmla="*/ 191758 h 438303"/>
              <a:gd name="connsiteX5" fmla="*/ 191758 w 547879"/>
              <a:gd name="connsiteY5" fmla="*/ 130121 h 438303"/>
              <a:gd name="connsiteX6" fmla="*/ 191758 w 547879"/>
              <a:gd name="connsiteY6" fmla="*/ 61636 h 438303"/>
              <a:gd name="connsiteX7" fmla="*/ 130121 w 547879"/>
              <a:gd name="connsiteY7" fmla="*/ 0 h 438303"/>
              <a:gd name="connsiteX8" fmla="*/ 61636 w 547879"/>
              <a:gd name="connsiteY8" fmla="*/ 0 h 438303"/>
              <a:gd name="connsiteX9" fmla="*/ 253394 w 547879"/>
              <a:gd name="connsiteY9" fmla="*/ 27394 h 438303"/>
              <a:gd name="connsiteX10" fmla="*/ 232849 w 547879"/>
              <a:gd name="connsiteY10" fmla="*/ 47939 h 438303"/>
              <a:gd name="connsiteX11" fmla="*/ 253394 w 547879"/>
              <a:gd name="connsiteY11" fmla="*/ 68485 h 438303"/>
              <a:gd name="connsiteX12" fmla="*/ 527334 w 547879"/>
              <a:gd name="connsiteY12" fmla="*/ 68485 h 438303"/>
              <a:gd name="connsiteX13" fmla="*/ 547879 w 547879"/>
              <a:gd name="connsiteY13" fmla="*/ 47939 h 438303"/>
              <a:gd name="connsiteX14" fmla="*/ 527334 w 547879"/>
              <a:gd name="connsiteY14" fmla="*/ 27394 h 438303"/>
              <a:gd name="connsiteX15" fmla="*/ 253394 w 547879"/>
              <a:gd name="connsiteY15" fmla="*/ 27394 h 438303"/>
              <a:gd name="connsiteX16" fmla="*/ 253394 w 547879"/>
              <a:gd name="connsiteY16" fmla="*/ 109576 h 438303"/>
              <a:gd name="connsiteX17" fmla="*/ 232849 w 547879"/>
              <a:gd name="connsiteY17" fmla="*/ 130121 h 438303"/>
              <a:gd name="connsiteX18" fmla="*/ 253394 w 547879"/>
              <a:gd name="connsiteY18" fmla="*/ 150667 h 438303"/>
              <a:gd name="connsiteX19" fmla="*/ 445152 w 547879"/>
              <a:gd name="connsiteY19" fmla="*/ 150667 h 438303"/>
              <a:gd name="connsiteX20" fmla="*/ 465697 w 547879"/>
              <a:gd name="connsiteY20" fmla="*/ 130121 h 438303"/>
              <a:gd name="connsiteX21" fmla="*/ 445152 w 547879"/>
              <a:gd name="connsiteY21" fmla="*/ 109576 h 438303"/>
              <a:gd name="connsiteX22" fmla="*/ 253394 w 547879"/>
              <a:gd name="connsiteY22" fmla="*/ 109576 h 438303"/>
              <a:gd name="connsiteX23" fmla="*/ 61636 w 547879"/>
              <a:gd name="connsiteY23" fmla="*/ 246546 h 438303"/>
              <a:gd name="connsiteX24" fmla="*/ 0 w 547879"/>
              <a:gd name="connsiteY24" fmla="*/ 308182 h 438303"/>
              <a:gd name="connsiteX25" fmla="*/ 0 w 547879"/>
              <a:gd name="connsiteY25" fmla="*/ 376667 h 438303"/>
              <a:gd name="connsiteX26" fmla="*/ 61636 w 547879"/>
              <a:gd name="connsiteY26" fmla="*/ 438303 h 438303"/>
              <a:gd name="connsiteX27" fmla="*/ 130121 w 547879"/>
              <a:gd name="connsiteY27" fmla="*/ 438303 h 438303"/>
              <a:gd name="connsiteX28" fmla="*/ 191758 w 547879"/>
              <a:gd name="connsiteY28" fmla="*/ 376667 h 438303"/>
              <a:gd name="connsiteX29" fmla="*/ 191758 w 547879"/>
              <a:gd name="connsiteY29" fmla="*/ 308182 h 438303"/>
              <a:gd name="connsiteX30" fmla="*/ 130121 w 547879"/>
              <a:gd name="connsiteY30" fmla="*/ 246546 h 438303"/>
              <a:gd name="connsiteX31" fmla="*/ 61636 w 547879"/>
              <a:gd name="connsiteY31" fmla="*/ 246546 h 438303"/>
              <a:gd name="connsiteX32" fmla="*/ 253394 w 547879"/>
              <a:gd name="connsiteY32" fmla="*/ 273940 h 438303"/>
              <a:gd name="connsiteX33" fmla="*/ 232849 w 547879"/>
              <a:gd name="connsiteY33" fmla="*/ 294485 h 438303"/>
              <a:gd name="connsiteX34" fmla="*/ 253394 w 547879"/>
              <a:gd name="connsiteY34" fmla="*/ 315031 h 438303"/>
              <a:gd name="connsiteX35" fmla="*/ 527334 w 547879"/>
              <a:gd name="connsiteY35" fmla="*/ 315031 h 438303"/>
              <a:gd name="connsiteX36" fmla="*/ 547879 w 547879"/>
              <a:gd name="connsiteY36" fmla="*/ 294485 h 438303"/>
              <a:gd name="connsiteX37" fmla="*/ 527334 w 547879"/>
              <a:gd name="connsiteY37" fmla="*/ 273940 h 438303"/>
              <a:gd name="connsiteX38" fmla="*/ 253394 w 547879"/>
              <a:gd name="connsiteY38" fmla="*/ 273940 h 438303"/>
              <a:gd name="connsiteX39" fmla="*/ 253394 w 547879"/>
              <a:gd name="connsiteY39" fmla="*/ 356121 h 438303"/>
              <a:gd name="connsiteX40" fmla="*/ 232849 w 547879"/>
              <a:gd name="connsiteY40" fmla="*/ 376667 h 438303"/>
              <a:gd name="connsiteX41" fmla="*/ 253394 w 547879"/>
              <a:gd name="connsiteY41" fmla="*/ 397212 h 438303"/>
              <a:gd name="connsiteX42" fmla="*/ 445152 w 547879"/>
              <a:gd name="connsiteY42" fmla="*/ 397212 h 438303"/>
              <a:gd name="connsiteX43" fmla="*/ 465697 w 547879"/>
              <a:gd name="connsiteY43" fmla="*/ 376667 h 438303"/>
              <a:gd name="connsiteX44" fmla="*/ 445152 w 547879"/>
              <a:gd name="connsiteY44" fmla="*/ 356121 h 438303"/>
              <a:gd name="connsiteX45" fmla="*/ 253394 w 547879"/>
              <a:gd name="connsiteY45" fmla="*/ 356121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7879" h="438303">
                <a:moveTo>
                  <a:pt x="61636" y="0"/>
                </a:moveTo>
                <a:cubicBezTo>
                  <a:pt x="27596" y="0"/>
                  <a:pt x="0" y="27596"/>
                  <a:pt x="0" y="61636"/>
                </a:cubicBezTo>
                <a:lnTo>
                  <a:pt x="0" y="130121"/>
                </a:lnTo>
                <a:cubicBezTo>
                  <a:pt x="0" y="164162"/>
                  <a:pt x="27596" y="191758"/>
                  <a:pt x="61636" y="191758"/>
                </a:cubicBezTo>
                <a:lnTo>
                  <a:pt x="130121" y="191758"/>
                </a:lnTo>
                <a:cubicBezTo>
                  <a:pt x="164162" y="191758"/>
                  <a:pt x="191758" y="164162"/>
                  <a:pt x="191758" y="130121"/>
                </a:cubicBezTo>
                <a:lnTo>
                  <a:pt x="191758" y="61636"/>
                </a:lnTo>
                <a:cubicBezTo>
                  <a:pt x="191758" y="27596"/>
                  <a:pt x="164162" y="0"/>
                  <a:pt x="130121" y="0"/>
                </a:cubicBezTo>
                <a:lnTo>
                  <a:pt x="61636" y="0"/>
                </a:lnTo>
                <a:close/>
                <a:moveTo>
                  <a:pt x="253394" y="27394"/>
                </a:moveTo>
                <a:cubicBezTo>
                  <a:pt x="242048" y="27394"/>
                  <a:pt x="232849" y="36593"/>
                  <a:pt x="232849" y="47939"/>
                </a:cubicBezTo>
                <a:cubicBezTo>
                  <a:pt x="232849" y="59286"/>
                  <a:pt x="242048" y="68485"/>
                  <a:pt x="253394" y="68485"/>
                </a:cubicBezTo>
                <a:lnTo>
                  <a:pt x="527334" y="68485"/>
                </a:lnTo>
                <a:cubicBezTo>
                  <a:pt x="538680" y="68485"/>
                  <a:pt x="547879" y="59286"/>
                  <a:pt x="547879" y="47939"/>
                </a:cubicBezTo>
                <a:cubicBezTo>
                  <a:pt x="547879" y="36593"/>
                  <a:pt x="538680" y="27394"/>
                  <a:pt x="527334" y="27394"/>
                </a:cubicBezTo>
                <a:lnTo>
                  <a:pt x="253394" y="27394"/>
                </a:lnTo>
                <a:close/>
                <a:moveTo>
                  <a:pt x="253394" y="109576"/>
                </a:moveTo>
                <a:cubicBezTo>
                  <a:pt x="242048" y="109576"/>
                  <a:pt x="232849" y="118774"/>
                  <a:pt x="232849" y="130121"/>
                </a:cubicBezTo>
                <a:cubicBezTo>
                  <a:pt x="232849" y="141468"/>
                  <a:pt x="242048" y="150667"/>
                  <a:pt x="253394" y="150667"/>
                </a:cubicBezTo>
                <a:lnTo>
                  <a:pt x="445152" y="150667"/>
                </a:lnTo>
                <a:cubicBezTo>
                  <a:pt x="456498" y="150667"/>
                  <a:pt x="465697" y="141468"/>
                  <a:pt x="465697" y="130121"/>
                </a:cubicBezTo>
                <a:cubicBezTo>
                  <a:pt x="465697" y="118774"/>
                  <a:pt x="456498" y="109576"/>
                  <a:pt x="445152" y="109576"/>
                </a:cubicBezTo>
                <a:lnTo>
                  <a:pt x="253394" y="109576"/>
                </a:lnTo>
                <a:close/>
                <a:moveTo>
                  <a:pt x="61636" y="246546"/>
                </a:moveTo>
                <a:cubicBezTo>
                  <a:pt x="27596" y="246546"/>
                  <a:pt x="0" y="274142"/>
                  <a:pt x="0" y="308182"/>
                </a:cubicBezTo>
                <a:lnTo>
                  <a:pt x="0" y="376667"/>
                </a:lnTo>
                <a:cubicBezTo>
                  <a:pt x="0" y="410707"/>
                  <a:pt x="27596" y="438303"/>
                  <a:pt x="61636" y="438303"/>
                </a:cubicBezTo>
                <a:lnTo>
                  <a:pt x="130121" y="438303"/>
                </a:lnTo>
                <a:cubicBezTo>
                  <a:pt x="164162" y="438303"/>
                  <a:pt x="191758" y="410707"/>
                  <a:pt x="191758" y="376667"/>
                </a:cubicBezTo>
                <a:lnTo>
                  <a:pt x="191758" y="308182"/>
                </a:lnTo>
                <a:cubicBezTo>
                  <a:pt x="191758" y="274142"/>
                  <a:pt x="164162" y="246546"/>
                  <a:pt x="130121" y="246546"/>
                </a:cubicBezTo>
                <a:lnTo>
                  <a:pt x="61636" y="246546"/>
                </a:lnTo>
                <a:close/>
                <a:moveTo>
                  <a:pt x="253394" y="273940"/>
                </a:moveTo>
                <a:cubicBezTo>
                  <a:pt x="242048" y="273940"/>
                  <a:pt x="232849" y="283138"/>
                  <a:pt x="232849" y="294485"/>
                </a:cubicBezTo>
                <a:cubicBezTo>
                  <a:pt x="232849" y="305832"/>
                  <a:pt x="242048" y="315031"/>
                  <a:pt x="253394" y="315031"/>
                </a:cubicBezTo>
                <a:lnTo>
                  <a:pt x="527334" y="315031"/>
                </a:lnTo>
                <a:cubicBezTo>
                  <a:pt x="538680" y="315031"/>
                  <a:pt x="547879" y="305832"/>
                  <a:pt x="547879" y="294485"/>
                </a:cubicBezTo>
                <a:cubicBezTo>
                  <a:pt x="547879" y="283138"/>
                  <a:pt x="538680" y="273940"/>
                  <a:pt x="527334" y="273940"/>
                </a:cubicBezTo>
                <a:lnTo>
                  <a:pt x="253394" y="273940"/>
                </a:lnTo>
                <a:close/>
                <a:moveTo>
                  <a:pt x="253394" y="356121"/>
                </a:moveTo>
                <a:cubicBezTo>
                  <a:pt x="242048" y="356121"/>
                  <a:pt x="232849" y="365320"/>
                  <a:pt x="232849" y="376667"/>
                </a:cubicBezTo>
                <a:cubicBezTo>
                  <a:pt x="232849" y="388014"/>
                  <a:pt x="242048" y="397212"/>
                  <a:pt x="253394" y="397212"/>
                </a:cubicBezTo>
                <a:lnTo>
                  <a:pt x="445152" y="397212"/>
                </a:lnTo>
                <a:cubicBezTo>
                  <a:pt x="456498" y="397212"/>
                  <a:pt x="465697" y="388014"/>
                  <a:pt x="465697" y="376667"/>
                </a:cubicBezTo>
                <a:cubicBezTo>
                  <a:pt x="465697" y="365320"/>
                  <a:pt x="456498" y="356121"/>
                  <a:pt x="445152" y="356121"/>
                </a:cubicBezTo>
                <a:lnTo>
                  <a:pt x="253394" y="35612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3" name="Text Placeholder 34">
            <a:extLst>
              <a:ext uri="{FF2B5EF4-FFF2-40B4-BE49-F238E27FC236}">
                <a16:creationId xmlns:a16="http://schemas.microsoft.com/office/drawing/2014/main" id="{9408AF8D-F171-5FC9-B194-578C4D68F544}"/>
              </a:ext>
            </a:extLst>
          </p:cNvPr>
          <p:cNvSpPr txBox="1">
            <a:spLocks/>
          </p:cNvSpPr>
          <p:nvPr/>
        </p:nvSpPr>
        <p:spPr>
          <a:xfrm>
            <a:off x="5172577" y="3063569"/>
            <a:ext cx="517327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8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Clr>
                <a:schemeClr val="bg2"/>
              </a:buClr>
              <a:buFont typeface="Arial" panose="020B0604020202020204" pitchFamily="34" charset="0"/>
              <a:buChar char="•"/>
            </a:pPr>
            <a:r>
              <a:rPr lang="en-US" b="1" dirty="0"/>
              <a:t>What are the Types of EventStorming?</a:t>
            </a:r>
          </a:p>
        </p:txBody>
      </p:sp>
    </p:spTree>
    <p:extLst>
      <p:ext uri="{BB962C8B-B14F-4D97-AF65-F5344CB8AC3E}">
        <p14:creationId xmlns:p14="http://schemas.microsoft.com/office/powerpoint/2010/main" val="2571516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37" grpId="0" build="p"/>
      <p:bldP spid="38" grpId="0" build="p"/>
      <p:bldP spid="39" grpId="0" build="p"/>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9FFD7-80FC-00A9-F5C1-5E5FE8BBD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23720B-3078-6E10-16DD-4FD43A6855A0}"/>
              </a:ext>
            </a:extLst>
          </p:cNvPr>
          <p:cNvSpPr>
            <a:spLocks noGrp="1"/>
          </p:cNvSpPr>
          <p:nvPr>
            <p:ph type="title"/>
          </p:nvPr>
        </p:nvSpPr>
        <p:spPr>
          <a:xfrm>
            <a:off x="570959" y="670527"/>
            <a:ext cx="11050081" cy="615553"/>
          </a:xfrm>
        </p:spPr>
        <p:txBody>
          <a:bodyPr/>
          <a:lstStyle/>
          <a:p>
            <a:r>
              <a:rPr lang="en-US" dirty="0"/>
              <a:t>It starts with one…</a:t>
            </a:r>
          </a:p>
        </p:txBody>
      </p:sp>
      <p:pic>
        <p:nvPicPr>
          <p:cNvPr id="10" name="Picture 9" descr="Orange sticky note representing an event, written in past tense. The text is &quot;Logged in successfully&quot;.">
            <a:extLst>
              <a:ext uri="{FF2B5EF4-FFF2-40B4-BE49-F238E27FC236}">
                <a16:creationId xmlns:a16="http://schemas.microsoft.com/office/drawing/2014/main" id="{DD8C28D5-CB67-900E-7B2A-056A3985EDAD}"/>
              </a:ext>
            </a:extLst>
          </p:cNvPr>
          <p:cNvPicPr>
            <a:picLocks noChangeAspect="1"/>
          </p:cNvPicPr>
          <p:nvPr/>
        </p:nvPicPr>
        <p:blipFill>
          <a:blip r:embed="rId3"/>
          <a:stretch>
            <a:fillRect/>
          </a:stretch>
        </p:blipFill>
        <p:spPr>
          <a:xfrm>
            <a:off x="4261300" y="1701800"/>
            <a:ext cx="3669398" cy="4203700"/>
          </a:xfrm>
          <a:prstGeom prst="rect">
            <a:avLst/>
          </a:prstGeom>
        </p:spPr>
      </p:pic>
    </p:spTree>
    <p:extLst>
      <p:ext uri="{BB962C8B-B14F-4D97-AF65-F5344CB8AC3E}">
        <p14:creationId xmlns:p14="http://schemas.microsoft.com/office/powerpoint/2010/main" val="4856714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7D30-F4CC-1ECD-B435-03E069DDEE26}"/>
              </a:ext>
            </a:extLst>
          </p:cNvPr>
          <p:cNvSpPr>
            <a:spLocks noGrp="1"/>
          </p:cNvSpPr>
          <p:nvPr>
            <p:ph type="title"/>
          </p:nvPr>
        </p:nvSpPr>
        <p:spPr>
          <a:xfrm>
            <a:off x="183512" y="60860"/>
            <a:ext cx="11824975" cy="3409130"/>
          </a:xfrm>
        </p:spPr>
        <p:txBody>
          <a:bodyPr/>
          <a:lstStyle/>
          <a:p>
            <a:pPr algn="ctr"/>
            <a:r>
              <a:rPr lang="en-US" sz="6000" dirty="0"/>
              <a:t>EventStorming for Refactoring </a:t>
            </a:r>
            <a:br>
              <a:rPr lang="en-US" sz="6000" dirty="0"/>
            </a:br>
            <a:r>
              <a:rPr lang="en-US" sz="6000" dirty="0"/>
              <a:t>– Basic Sticky Notes</a:t>
            </a:r>
          </a:p>
        </p:txBody>
      </p:sp>
      <p:grpSp>
        <p:nvGrpSpPr>
          <p:cNvPr id="12" name="Group 11" descr="Orange sticky note to represent events, with the text &quot;What happened?&quot;">
            <a:extLst>
              <a:ext uri="{FF2B5EF4-FFF2-40B4-BE49-F238E27FC236}">
                <a16:creationId xmlns:a16="http://schemas.microsoft.com/office/drawing/2014/main" id="{4E060766-4D23-4FF7-E99F-38471A1F699B}"/>
              </a:ext>
            </a:extLst>
          </p:cNvPr>
          <p:cNvGrpSpPr/>
          <p:nvPr/>
        </p:nvGrpSpPr>
        <p:grpSpPr>
          <a:xfrm>
            <a:off x="782836" y="2956105"/>
            <a:ext cx="2761664" cy="3579651"/>
            <a:chOff x="717714" y="1928123"/>
            <a:chExt cx="2761664" cy="3579651"/>
          </a:xfrm>
        </p:grpSpPr>
        <p:pic>
          <p:nvPicPr>
            <p:cNvPr id="4" name="Picture 3">
              <a:extLst>
                <a:ext uri="{FF2B5EF4-FFF2-40B4-BE49-F238E27FC236}">
                  <a16:creationId xmlns:a16="http://schemas.microsoft.com/office/drawing/2014/main" id="{B3EFB4F9-6CD2-55D1-4257-D9624DFAB318}"/>
                </a:ext>
              </a:extLst>
            </p:cNvPr>
            <p:cNvPicPr>
              <a:picLocks noChangeAspect="1"/>
            </p:cNvPicPr>
            <p:nvPr/>
          </p:nvPicPr>
          <p:blipFill>
            <a:blip r:embed="rId3"/>
            <a:stretch>
              <a:fillRect/>
            </a:stretch>
          </p:blipFill>
          <p:spPr>
            <a:xfrm>
              <a:off x="717714" y="1928123"/>
              <a:ext cx="2761664" cy="3164892"/>
            </a:xfrm>
            <a:prstGeom prst="rect">
              <a:avLst/>
            </a:prstGeom>
          </p:spPr>
        </p:pic>
        <p:sp>
          <p:nvSpPr>
            <p:cNvPr id="3" name="TextBox 2">
              <a:extLst>
                <a:ext uri="{FF2B5EF4-FFF2-40B4-BE49-F238E27FC236}">
                  <a16:creationId xmlns:a16="http://schemas.microsoft.com/office/drawing/2014/main" id="{F90E1FB6-547C-DE3C-5CA3-3E616D3EE442}"/>
                </a:ext>
              </a:extLst>
            </p:cNvPr>
            <p:cNvSpPr txBox="1"/>
            <p:nvPr/>
          </p:nvSpPr>
          <p:spPr>
            <a:xfrm>
              <a:off x="971044" y="5138442"/>
              <a:ext cx="2225310" cy="369332"/>
            </a:xfrm>
            <a:prstGeom prst="rect">
              <a:avLst/>
            </a:prstGeom>
            <a:noFill/>
          </p:spPr>
          <p:txBody>
            <a:bodyPr wrap="square" rtlCol="0">
              <a:spAutoFit/>
            </a:bodyPr>
            <a:lstStyle/>
            <a:p>
              <a:pPr algn="ct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Domain Events</a:t>
              </a:r>
            </a:p>
          </p:txBody>
        </p:sp>
      </p:grpSp>
      <p:grpSp>
        <p:nvGrpSpPr>
          <p:cNvPr id="13" name="Group 12" descr="Smaller yellow sticky note to represent users, roles, and personas. The text on the smaller yellow sticky note reads &quot;Who uses the system?&quot;">
            <a:extLst>
              <a:ext uri="{FF2B5EF4-FFF2-40B4-BE49-F238E27FC236}">
                <a16:creationId xmlns:a16="http://schemas.microsoft.com/office/drawing/2014/main" id="{CEE8CADF-A153-A6B1-D219-5AFF31987868}"/>
              </a:ext>
            </a:extLst>
          </p:cNvPr>
          <p:cNvGrpSpPr/>
          <p:nvPr/>
        </p:nvGrpSpPr>
        <p:grpSpPr>
          <a:xfrm>
            <a:off x="4066445" y="3184656"/>
            <a:ext cx="3416862" cy="3217234"/>
            <a:chOff x="4387569" y="2247221"/>
            <a:chExt cx="3416862" cy="3217234"/>
          </a:xfrm>
        </p:grpSpPr>
        <p:pic>
          <p:nvPicPr>
            <p:cNvPr id="6" name="Picture 5">
              <a:extLst>
                <a:ext uri="{FF2B5EF4-FFF2-40B4-BE49-F238E27FC236}">
                  <a16:creationId xmlns:a16="http://schemas.microsoft.com/office/drawing/2014/main" id="{6A0E1381-C125-616F-FAC9-2E2F6FDB1D8B}"/>
                </a:ext>
              </a:extLst>
            </p:cNvPr>
            <p:cNvPicPr>
              <a:picLocks noChangeAspect="1"/>
            </p:cNvPicPr>
            <p:nvPr/>
          </p:nvPicPr>
          <p:blipFill>
            <a:blip r:embed="rId4"/>
            <a:stretch>
              <a:fillRect/>
            </a:stretch>
          </p:blipFill>
          <p:spPr>
            <a:xfrm>
              <a:off x="4832194" y="2247221"/>
              <a:ext cx="2367655" cy="2713354"/>
            </a:xfrm>
            <a:prstGeom prst="rect">
              <a:avLst/>
            </a:prstGeom>
          </p:spPr>
        </p:pic>
        <p:sp>
          <p:nvSpPr>
            <p:cNvPr id="7" name="TextBox 6">
              <a:extLst>
                <a:ext uri="{FF2B5EF4-FFF2-40B4-BE49-F238E27FC236}">
                  <a16:creationId xmlns:a16="http://schemas.microsoft.com/office/drawing/2014/main" id="{0939F8EB-DE70-0F75-5D49-73C8A545818A}"/>
                </a:ext>
              </a:extLst>
            </p:cNvPr>
            <p:cNvSpPr txBox="1"/>
            <p:nvPr/>
          </p:nvSpPr>
          <p:spPr>
            <a:xfrm>
              <a:off x="4387569" y="5095123"/>
              <a:ext cx="3416862" cy="369332"/>
            </a:xfrm>
            <a:prstGeom prst="rect">
              <a:avLst/>
            </a:prstGeom>
            <a:noFill/>
          </p:spPr>
          <p:txBody>
            <a:bodyPr wrap="square">
              <a:spAutoFit/>
            </a:bodyPr>
            <a:lstStyle/>
            <a:p>
              <a:pPr algn="ct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Users/Roles/Personas</a:t>
              </a:r>
            </a:p>
          </p:txBody>
        </p:sp>
      </p:grpSp>
      <p:grpSp>
        <p:nvGrpSpPr>
          <p:cNvPr id="14" name="Group 13" descr="Pink sticky note to represent systems, with the text &quot;What systems are involved?&quot;">
            <a:extLst>
              <a:ext uri="{FF2B5EF4-FFF2-40B4-BE49-F238E27FC236}">
                <a16:creationId xmlns:a16="http://schemas.microsoft.com/office/drawing/2014/main" id="{00BA41A6-8465-6AA2-915D-8D4D3B8B646F}"/>
              </a:ext>
            </a:extLst>
          </p:cNvPr>
          <p:cNvGrpSpPr/>
          <p:nvPr/>
        </p:nvGrpSpPr>
        <p:grpSpPr>
          <a:xfrm>
            <a:off x="7604584" y="3064881"/>
            <a:ext cx="2636960" cy="3207794"/>
            <a:chOff x="7677166" y="2247221"/>
            <a:chExt cx="2636960" cy="3207794"/>
          </a:xfrm>
        </p:grpSpPr>
        <p:pic>
          <p:nvPicPr>
            <p:cNvPr id="8" name="Picture 7">
              <a:extLst>
                <a:ext uri="{FF2B5EF4-FFF2-40B4-BE49-F238E27FC236}">
                  <a16:creationId xmlns:a16="http://schemas.microsoft.com/office/drawing/2014/main" id="{A26DA7E2-C988-5994-B048-C1EFD1AA610A}"/>
                </a:ext>
              </a:extLst>
            </p:cNvPr>
            <p:cNvPicPr>
              <a:picLocks noChangeAspect="1"/>
            </p:cNvPicPr>
            <p:nvPr/>
          </p:nvPicPr>
          <p:blipFill>
            <a:blip r:embed="rId5"/>
            <a:stretch>
              <a:fillRect/>
            </a:stretch>
          </p:blipFill>
          <p:spPr>
            <a:xfrm>
              <a:off x="7677166" y="2247221"/>
              <a:ext cx="2636960" cy="3021980"/>
            </a:xfrm>
            <a:prstGeom prst="rect">
              <a:avLst/>
            </a:prstGeom>
          </p:spPr>
        </p:pic>
        <p:sp>
          <p:nvSpPr>
            <p:cNvPr id="11" name="TextBox 10">
              <a:extLst>
                <a:ext uri="{FF2B5EF4-FFF2-40B4-BE49-F238E27FC236}">
                  <a16:creationId xmlns:a16="http://schemas.microsoft.com/office/drawing/2014/main" id="{44DB13F5-5977-4AB4-CDA4-0481A68A68BE}"/>
                </a:ext>
              </a:extLst>
            </p:cNvPr>
            <p:cNvSpPr txBox="1"/>
            <p:nvPr/>
          </p:nvSpPr>
          <p:spPr>
            <a:xfrm>
              <a:off x="7804431" y="5085683"/>
              <a:ext cx="2502892" cy="369332"/>
            </a:xfrm>
            <a:prstGeom prst="rect">
              <a:avLst/>
            </a:prstGeom>
            <a:noFill/>
          </p:spPr>
          <p:txBody>
            <a:bodyPr wrap="square">
              <a:spAutoFit/>
            </a:bodyPr>
            <a:lstStyle/>
            <a:p>
              <a:pPr algn="ctr"/>
              <a:r>
                <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rPr>
                <a:t>Systems</a:t>
              </a:r>
            </a:p>
          </p:txBody>
        </p:sp>
      </p:grpSp>
    </p:spTree>
    <p:extLst>
      <p:ext uri="{BB962C8B-B14F-4D97-AF65-F5344CB8AC3E}">
        <p14:creationId xmlns:p14="http://schemas.microsoft.com/office/powerpoint/2010/main" val="18360061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6B80-2E03-B115-1B24-0B7D7A5DE9DE}"/>
              </a:ext>
            </a:extLst>
          </p:cNvPr>
          <p:cNvSpPr>
            <a:spLocks noGrp="1"/>
          </p:cNvSpPr>
          <p:nvPr>
            <p:ph type="title"/>
          </p:nvPr>
        </p:nvSpPr>
        <p:spPr>
          <a:xfrm>
            <a:off x="734624" y="698500"/>
            <a:ext cx="10246139" cy="627830"/>
          </a:xfrm>
        </p:spPr>
        <p:txBody>
          <a:bodyPr/>
          <a:lstStyle/>
          <a:p>
            <a:r>
              <a:rPr lang="en-US" dirty="0"/>
              <a:t>Identify Hotspots</a:t>
            </a:r>
          </a:p>
        </p:txBody>
      </p:sp>
      <p:pic>
        <p:nvPicPr>
          <p:cNvPr id="5" name="Content Placeholder 4" descr="A speech bubble with the text in Bangers font - &quot;Questions? Pain Points?&quot;">
            <a:extLst>
              <a:ext uri="{FF2B5EF4-FFF2-40B4-BE49-F238E27FC236}">
                <a16:creationId xmlns:a16="http://schemas.microsoft.com/office/drawing/2014/main" id="{A4436210-4341-B665-69BD-36A5D1F2CC61}"/>
              </a:ext>
            </a:extLst>
          </p:cNvPr>
          <p:cNvPicPr>
            <a:picLocks noGrp="1" noChangeAspect="1"/>
          </p:cNvPicPr>
          <p:nvPr>
            <p:ph idx="4294967295"/>
          </p:nvPr>
        </p:nvPicPr>
        <p:blipFill>
          <a:blip r:embed="rId3"/>
          <a:stretch>
            <a:fillRect/>
          </a:stretch>
        </p:blipFill>
        <p:spPr>
          <a:xfrm>
            <a:off x="6427667" y="2312047"/>
            <a:ext cx="5443538" cy="3162300"/>
          </a:xfrm>
        </p:spPr>
      </p:pic>
      <p:pic>
        <p:nvPicPr>
          <p:cNvPr id="4" name="Picture 3" descr="A black sticky note with white writing - &quot;Who owns this system?&quot;">
            <a:extLst>
              <a:ext uri="{FF2B5EF4-FFF2-40B4-BE49-F238E27FC236}">
                <a16:creationId xmlns:a16="http://schemas.microsoft.com/office/drawing/2014/main" id="{C2A9896F-FAF1-F478-ECA8-D4F9DA7B59ED}"/>
              </a:ext>
            </a:extLst>
          </p:cNvPr>
          <p:cNvPicPr>
            <a:picLocks noChangeAspect="1"/>
          </p:cNvPicPr>
          <p:nvPr/>
        </p:nvPicPr>
        <p:blipFill>
          <a:blip r:embed="rId4"/>
          <a:stretch>
            <a:fillRect/>
          </a:stretch>
        </p:blipFill>
        <p:spPr>
          <a:xfrm>
            <a:off x="1043581" y="1863725"/>
            <a:ext cx="3946543" cy="4521200"/>
          </a:xfrm>
          <a:prstGeom prst="rect">
            <a:avLst/>
          </a:prstGeom>
        </p:spPr>
      </p:pic>
    </p:spTree>
    <p:extLst>
      <p:ext uri="{BB962C8B-B14F-4D97-AF65-F5344CB8AC3E}">
        <p14:creationId xmlns:p14="http://schemas.microsoft.com/office/powerpoint/2010/main" val="121323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02D7-A0A3-73C4-77BB-19FB33ED99D7}"/>
              </a:ext>
            </a:extLst>
          </p:cNvPr>
          <p:cNvSpPr>
            <a:spLocks noGrp="1"/>
          </p:cNvSpPr>
          <p:nvPr>
            <p:ph type="title"/>
          </p:nvPr>
        </p:nvSpPr>
        <p:spPr>
          <a:xfrm>
            <a:off x="570225" y="317500"/>
            <a:ext cx="11443975" cy="2083699"/>
          </a:xfrm>
        </p:spPr>
        <p:txBody>
          <a:bodyPr/>
          <a:lstStyle/>
          <a:p>
            <a:pPr algn="ctr"/>
            <a:r>
              <a:rPr lang="en-US" sz="6000" dirty="0" err="1"/>
              <a:t>EventStorming</a:t>
            </a:r>
            <a:r>
              <a:rPr lang="en-US" sz="6000" dirty="0"/>
              <a:t> for Refactoring – </a:t>
            </a:r>
            <a:br>
              <a:rPr lang="en-US" sz="6000" dirty="0"/>
            </a:br>
            <a:r>
              <a:rPr lang="en-US" sz="6000" dirty="0"/>
              <a:t>Additional Sticky Notes</a:t>
            </a:r>
          </a:p>
        </p:txBody>
      </p:sp>
      <p:grpSp>
        <p:nvGrpSpPr>
          <p:cNvPr id="7" name="Group 6" descr="A light blue sticky note representing a command with text that reads &quot;What triggers the event?&quot;">
            <a:extLst>
              <a:ext uri="{FF2B5EF4-FFF2-40B4-BE49-F238E27FC236}">
                <a16:creationId xmlns:a16="http://schemas.microsoft.com/office/drawing/2014/main" id="{5D1D304A-D911-F0FF-8190-96C0DB502753}"/>
              </a:ext>
            </a:extLst>
          </p:cNvPr>
          <p:cNvGrpSpPr/>
          <p:nvPr/>
        </p:nvGrpSpPr>
        <p:grpSpPr>
          <a:xfrm>
            <a:off x="3767504" y="2662278"/>
            <a:ext cx="1654147" cy="2554182"/>
            <a:chOff x="838200" y="2322414"/>
            <a:chExt cx="1654147" cy="2554182"/>
          </a:xfrm>
        </p:grpSpPr>
        <p:pic>
          <p:nvPicPr>
            <p:cNvPr id="5" name="Picture 4">
              <a:extLst>
                <a:ext uri="{FF2B5EF4-FFF2-40B4-BE49-F238E27FC236}">
                  <a16:creationId xmlns:a16="http://schemas.microsoft.com/office/drawing/2014/main" id="{20B3F73C-F702-35E6-6093-8B2D15DC3DC7}"/>
                </a:ext>
              </a:extLst>
            </p:cNvPr>
            <p:cNvPicPr>
              <a:picLocks noChangeAspect="1"/>
            </p:cNvPicPr>
            <p:nvPr/>
          </p:nvPicPr>
          <p:blipFill>
            <a:blip r:embed="rId2"/>
            <a:stretch>
              <a:fillRect/>
            </a:stretch>
          </p:blipFill>
          <p:spPr>
            <a:xfrm>
              <a:off x="838200" y="2322414"/>
              <a:ext cx="1649330" cy="1889490"/>
            </a:xfrm>
            <a:prstGeom prst="rect">
              <a:avLst/>
            </a:prstGeom>
          </p:spPr>
        </p:pic>
        <p:sp>
          <p:nvSpPr>
            <p:cNvPr id="6" name="TextBox 5">
              <a:extLst>
                <a:ext uri="{FF2B5EF4-FFF2-40B4-BE49-F238E27FC236}">
                  <a16:creationId xmlns:a16="http://schemas.microsoft.com/office/drawing/2014/main" id="{E398CDD8-4905-7D25-2436-90C93D576D2E}"/>
                </a:ext>
              </a:extLst>
            </p:cNvPr>
            <p:cNvSpPr txBox="1"/>
            <p:nvPr/>
          </p:nvSpPr>
          <p:spPr>
            <a:xfrm>
              <a:off x="838200" y="4507264"/>
              <a:ext cx="1654147" cy="369332"/>
            </a:xfrm>
            <a:prstGeom prst="rect">
              <a:avLst/>
            </a:prstGeom>
            <a:noFill/>
          </p:spPr>
          <p:txBody>
            <a:bodyPr wrap="square" rtlCol="0">
              <a:spAutoFit/>
            </a:bodyPr>
            <a:lstStyle/>
            <a:p>
              <a:pPr algn="ctr"/>
              <a:r>
                <a:rPr lang="en-US" dirty="0">
                  <a:solidFill>
                    <a:schemeClr val="bg2"/>
                  </a:solidFill>
                </a:rPr>
                <a:t>Command</a:t>
              </a:r>
            </a:p>
          </p:txBody>
        </p:sp>
      </p:grpSp>
      <p:grpSp>
        <p:nvGrpSpPr>
          <p:cNvPr id="12" name="Group 11" descr="A yellow sticky note that represents an aggregate with the text &quot;Large Grouping of a Business Problem&quot;&#10;">
            <a:extLst>
              <a:ext uri="{FF2B5EF4-FFF2-40B4-BE49-F238E27FC236}">
                <a16:creationId xmlns:a16="http://schemas.microsoft.com/office/drawing/2014/main" id="{3298709D-EF6B-5F8A-FA59-F787FE3EAFEF}"/>
              </a:ext>
            </a:extLst>
          </p:cNvPr>
          <p:cNvGrpSpPr/>
          <p:nvPr/>
        </p:nvGrpSpPr>
        <p:grpSpPr>
          <a:xfrm>
            <a:off x="6768590" y="2662278"/>
            <a:ext cx="1818855" cy="2544742"/>
            <a:chOff x="3839286" y="2322414"/>
            <a:chExt cx="1818855" cy="2544742"/>
          </a:xfrm>
        </p:grpSpPr>
        <p:pic>
          <p:nvPicPr>
            <p:cNvPr id="9" name="Picture 8">
              <a:extLst>
                <a:ext uri="{FF2B5EF4-FFF2-40B4-BE49-F238E27FC236}">
                  <a16:creationId xmlns:a16="http://schemas.microsoft.com/office/drawing/2014/main" id="{BBF5A635-D1E3-EFA9-7D71-777F35E23FE1}"/>
                </a:ext>
              </a:extLst>
            </p:cNvPr>
            <p:cNvPicPr>
              <a:picLocks noChangeAspect="1"/>
            </p:cNvPicPr>
            <p:nvPr/>
          </p:nvPicPr>
          <p:blipFill>
            <a:blip r:embed="rId3"/>
            <a:stretch>
              <a:fillRect/>
            </a:stretch>
          </p:blipFill>
          <p:spPr>
            <a:xfrm>
              <a:off x="3839286" y="2322414"/>
              <a:ext cx="1818855" cy="2083699"/>
            </a:xfrm>
            <a:prstGeom prst="rect">
              <a:avLst/>
            </a:prstGeom>
          </p:spPr>
        </p:pic>
        <p:sp>
          <p:nvSpPr>
            <p:cNvPr id="11" name="TextBox 10">
              <a:extLst>
                <a:ext uri="{FF2B5EF4-FFF2-40B4-BE49-F238E27FC236}">
                  <a16:creationId xmlns:a16="http://schemas.microsoft.com/office/drawing/2014/main" id="{2A319088-74E7-B7CE-6889-B5CD0AB47030}"/>
                </a:ext>
              </a:extLst>
            </p:cNvPr>
            <p:cNvSpPr txBox="1"/>
            <p:nvPr/>
          </p:nvSpPr>
          <p:spPr>
            <a:xfrm>
              <a:off x="3968456" y="4497824"/>
              <a:ext cx="1654147" cy="369332"/>
            </a:xfrm>
            <a:prstGeom prst="rect">
              <a:avLst/>
            </a:prstGeom>
            <a:noFill/>
          </p:spPr>
          <p:txBody>
            <a:bodyPr wrap="square" rtlCol="0">
              <a:spAutoFit/>
            </a:bodyPr>
            <a:lstStyle/>
            <a:p>
              <a:pPr algn="ctr"/>
              <a:r>
                <a:rPr lang="en-US" dirty="0">
                  <a:solidFill>
                    <a:schemeClr val="bg2"/>
                  </a:solidFill>
                </a:rPr>
                <a:t>Aggregate</a:t>
              </a:r>
            </a:p>
          </p:txBody>
        </p:sp>
      </p:grpSp>
    </p:spTree>
    <p:extLst>
      <p:ext uri="{BB962C8B-B14F-4D97-AF65-F5344CB8AC3E}">
        <p14:creationId xmlns:p14="http://schemas.microsoft.com/office/powerpoint/2010/main" val="2711973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F806-7CC6-71EA-2CE4-A273C6785744}"/>
              </a:ext>
            </a:extLst>
          </p:cNvPr>
          <p:cNvSpPr>
            <a:spLocks noGrp="1"/>
          </p:cNvSpPr>
          <p:nvPr>
            <p:ph type="title" idx="4294967295"/>
          </p:nvPr>
        </p:nvSpPr>
        <p:spPr>
          <a:xfrm>
            <a:off x="575296" y="-1846659"/>
            <a:ext cx="5443720" cy="1846659"/>
          </a:xfrm>
        </p:spPr>
        <p:txBody>
          <a:bodyPr vert="horz" wrap="square" lIns="0" tIns="0" rIns="0" bIns="0" rtlCol="0" anchor="b">
            <a:spAutoFit/>
          </a:bodyPr>
          <a:lstStyle/>
          <a:p>
            <a:r>
              <a:rPr lang="en-US" dirty="0"/>
              <a:t>Animated eCommerce demo of EventStorming</a:t>
            </a:r>
          </a:p>
        </p:txBody>
      </p:sp>
      <p:sp>
        <p:nvSpPr>
          <p:cNvPr id="78" name="TextBox 77">
            <a:extLst>
              <a:ext uri="{FF2B5EF4-FFF2-40B4-BE49-F238E27FC236}">
                <a16:creationId xmlns:a16="http://schemas.microsoft.com/office/drawing/2014/main" id="{01F32B5E-A759-5AC7-6222-81DCBA294FAC}"/>
              </a:ext>
            </a:extLst>
          </p:cNvPr>
          <p:cNvSpPr txBox="1"/>
          <p:nvPr/>
        </p:nvSpPr>
        <p:spPr>
          <a:xfrm>
            <a:off x="6553585" y="-976857"/>
            <a:ext cx="5549221" cy="738664"/>
          </a:xfrm>
          <a:prstGeom prst="rect">
            <a:avLst/>
          </a:prstGeom>
          <a:noFill/>
        </p:spPr>
        <p:txBody>
          <a:bodyPr wrap="square" lIns="0" tIns="0" rIns="0" bIns="0" rtlCol="0">
            <a:spAutoFit/>
          </a:bodyPr>
          <a:lstStyle/>
          <a:p>
            <a:r>
              <a:rPr lang="en-US" sz="800" dirty="0">
                <a:latin typeface="Open Sans" panose="020B0606030504020204" pitchFamily="34" charset="0"/>
                <a:ea typeface="Open Sans" panose="020B0606030504020204" pitchFamily="34" charset="0"/>
                <a:cs typeface="Open Sans" panose="020B0606030504020204" pitchFamily="34" charset="0"/>
              </a:rPr>
              <a:t>On this slide, an example of EventStorming is animated. First, an event "Added item to cart" appears. Then, other orange sticky notes fly in from various parts of the screen, simulating the storming part of EventStorming. Other events include "Entered shipping information", "Shipping costs calculated", "Processed the order", "Searched order history for order status", "Delivered the order", "Payment accepted", "Order submitted", "Entered payment details", "Sales tax calculated", and "Clicked Checkout".</a:t>
            </a:r>
          </a:p>
          <a:p>
            <a:pPr algn="l"/>
            <a:endParaRPr lang="en-US" sz="800" dirty="0" err="1">
              <a:latin typeface="Open Sans" panose="020B0606030504020204" pitchFamily="34" charset="0"/>
              <a:ea typeface="Open Sans" panose="020B0606030504020204" pitchFamily="34" charset="0"/>
              <a:cs typeface="Open Sans" panose="020B0606030504020204" pitchFamily="34" charset="0"/>
            </a:endParaRPr>
          </a:p>
        </p:txBody>
      </p:sp>
      <p:grpSp>
        <p:nvGrpSpPr>
          <p:cNvPr id="35" name="Group 34">
            <a:extLst>
              <a:ext uri="{FF2B5EF4-FFF2-40B4-BE49-F238E27FC236}">
                <a16:creationId xmlns:a16="http://schemas.microsoft.com/office/drawing/2014/main" id="{87022E5F-E34C-0A4E-555F-130BAD0EEA0C}"/>
              </a:ext>
              <a:ext uri="{C183D7F6-B498-43B3-948B-1728B52AA6E4}">
                <adec:decorative xmlns:adec="http://schemas.microsoft.com/office/drawing/2017/decorative" val="1"/>
              </a:ext>
            </a:extLst>
          </p:cNvPr>
          <p:cNvGrpSpPr/>
          <p:nvPr/>
        </p:nvGrpSpPr>
        <p:grpSpPr>
          <a:xfrm>
            <a:off x="9781729" y="1950011"/>
            <a:ext cx="2063856" cy="2184512"/>
            <a:chOff x="378784" y="192363"/>
            <a:chExt cx="2063856" cy="2184512"/>
          </a:xfrm>
        </p:grpSpPr>
        <p:pic>
          <p:nvPicPr>
            <p:cNvPr id="9" name="Picture 8">
              <a:extLst>
                <a:ext uri="{FF2B5EF4-FFF2-40B4-BE49-F238E27FC236}">
                  <a16:creationId xmlns:a16="http://schemas.microsoft.com/office/drawing/2014/main" id="{95934F18-DA5E-2A5B-B0D5-FFCEC69730E3}"/>
                </a:ext>
              </a:extLst>
            </p:cNvPr>
            <p:cNvPicPr>
              <a:picLocks noChangeAspect="1"/>
            </p:cNvPicPr>
            <p:nvPr/>
          </p:nvPicPr>
          <p:blipFill>
            <a:blip r:embed="rId2"/>
            <a:stretch>
              <a:fillRect/>
            </a:stretch>
          </p:blipFill>
          <p:spPr>
            <a:xfrm>
              <a:off x="378784" y="192363"/>
              <a:ext cx="2063856" cy="2184512"/>
            </a:xfrm>
            <a:prstGeom prst="rect">
              <a:avLst/>
            </a:prstGeom>
          </p:spPr>
        </p:pic>
        <p:sp>
          <p:nvSpPr>
            <p:cNvPr id="23" name="TextBox 22">
              <a:extLst>
                <a:ext uri="{FF2B5EF4-FFF2-40B4-BE49-F238E27FC236}">
                  <a16:creationId xmlns:a16="http://schemas.microsoft.com/office/drawing/2014/main" id="{7FB1AE5F-B3C2-4E91-D197-F61FCC4E4CF9}"/>
                </a:ext>
              </a:extLst>
            </p:cNvPr>
            <p:cNvSpPr txBox="1"/>
            <p:nvPr/>
          </p:nvSpPr>
          <p:spPr>
            <a:xfrm>
              <a:off x="378784" y="690439"/>
              <a:ext cx="1974844" cy="923330"/>
            </a:xfrm>
            <a:prstGeom prst="rect">
              <a:avLst/>
            </a:prstGeom>
            <a:noFill/>
          </p:spPr>
          <p:txBody>
            <a:bodyPr wrap="square" rtlCol="0">
              <a:spAutoFit/>
            </a:bodyPr>
            <a:lstStyle/>
            <a:p>
              <a:pPr algn="ctr"/>
              <a:r>
                <a:rPr lang="en-US" dirty="0">
                  <a:latin typeface="Segoe Print" panose="02000600000000000000" pitchFamily="2" charset="0"/>
                </a:rPr>
                <a:t>Entered payment details</a:t>
              </a:r>
            </a:p>
          </p:txBody>
        </p:sp>
      </p:grpSp>
      <p:grpSp>
        <p:nvGrpSpPr>
          <p:cNvPr id="36" name="Group 35">
            <a:extLst>
              <a:ext uri="{FF2B5EF4-FFF2-40B4-BE49-F238E27FC236}">
                <a16:creationId xmlns:a16="http://schemas.microsoft.com/office/drawing/2014/main" id="{599ED665-4A52-061A-9262-078546EA9A21}"/>
              </a:ext>
              <a:ext uri="{C183D7F6-B498-43B3-948B-1728B52AA6E4}">
                <adec:decorative xmlns:adec="http://schemas.microsoft.com/office/drawing/2017/decorative" val="1"/>
              </a:ext>
            </a:extLst>
          </p:cNvPr>
          <p:cNvGrpSpPr/>
          <p:nvPr/>
        </p:nvGrpSpPr>
        <p:grpSpPr>
          <a:xfrm>
            <a:off x="2733953" y="192363"/>
            <a:ext cx="2063856" cy="2184512"/>
            <a:chOff x="2733953" y="192363"/>
            <a:chExt cx="2063856" cy="2184512"/>
          </a:xfrm>
        </p:grpSpPr>
        <p:pic>
          <p:nvPicPr>
            <p:cNvPr id="13" name="Picture 12">
              <a:extLst>
                <a:ext uri="{FF2B5EF4-FFF2-40B4-BE49-F238E27FC236}">
                  <a16:creationId xmlns:a16="http://schemas.microsoft.com/office/drawing/2014/main" id="{5268CD1C-CBD7-9639-2A12-8DC7A142E9AD}"/>
                </a:ext>
              </a:extLst>
            </p:cNvPr>
            <p:cNvPicPr>
              <a:picLocks noChangeAspect="1"/>
            </p:cNvPicPr>
            <p:nvPr/>
          </p:nvPicPr>
          <p:blipFill>
            <a:blip r:embed="rId2"/>
            <a:stretch>
              <a:fillRect/>
            </a:stretch>
          </p:blipFill>
          <p:spPr>
            <a:xfrm>
              <a:off x="2733953" y="192363"/>
              <a:ext cx="2063856" cy="2184512"/>
            </a:xfrm>
            <a:prstGeom prst="rect">
              <a:avLst/>
            </a:prstGeom>
          </p:spPr>
        </p:pic>
        <p:sp>
          <p:nvSpPr>
            <p:cNvPr id="24" name="TextBox 23">
              <a:extLst>
                <a:ext uri="{FF2B5EF4-FFF2-40B4-BE49-F238E27FC236}">
                  <a16:creationId xmlns:a16="http://schemas.microsoft.com/office/drawing/2014/main" id="{489AECB8-7120-6BDF-21CF-08D3DCF93A79}"/>
                </a:ext>
              </a:extLst>
            </p:cNvPr>
            <p:cNvSpPr txBox="1"/>
            <p:nvPr/>
          </p:nvSpPr>
          <p:spPr>
            <a:xfrm>
              <a:off x="2733953" y="720845"/>
              <a:ext cx="2018579" cy="923330"/>
            </a:xfrm>
            <a:prstGeom prst="rect">
              <a:avLst/>
            </a:prstGeom>
            <a:noFill/>
          </p:spPr>
          <p:txBody>
            <a:bodyPr wrap="square" rtlCol="0">
              <a:spAutoFit/>
            </a:bodyPr>
            <a:lstStyle/>
            <a:p>
              <a:pPr algn="ctr"/>
              <a:r>
                <a:rPr lang="en-US" dirty="0">
                  <a:latin typeface="Segoe Print" panose="02000600000000000000" pitchFamily="2" charset="0"/>
                </a:rPr>
                <a:t>Entered shipping information</a:t>
              </a:r>
            </a:p>
          </p:txBody>
        </p:sp>
      </p:grpSp>
      <p:grpSp>
        <p:nvGrpSpPr>
          <p:cNvPr id="37" name="Group 36">
            <a:extLst>
              <a:ext uri="{FF2B5EF4-FFF2-40B4-BE49-F238E27FC236}">
                <a16:creationId xmlns:a16="http://schemas.microsoft.com/office/drawing/2014/main" id="{B3C1CFF3-D158-7DB6-6B7D-60D9546FC10C}"/>
              </a:ext>
              <a:ext uri="{C183D7F6-B498-43B3-948B-1728B52AA6E4}">
                <adec:decorative xmlns:adec="http://schemas.microsoft.com/office/drawing/2017/decorative" val="1"/>
              </a:ext>
            </a:extLst>
          </p:cNvPr>
          <p:cNvGrpSpPr/>
          <p:nvPr/>
        </p:nvGrpSpPr>
        <p:grpSpPr>
          <a:xfrm>
            <a:off x="5089122" y="192363"/>
            <a:ext cx="2063856" cy="2184512"/>
            <a:chOff x="5089122" y="192363"/>
            <a:chExt cx="2063856" cy="2184512"/>
          </a:xfrm>
        </p:grpSpPr>
        <p:pic>
          <p:nvPicPr>
            <p:cNvPr id="7" name="Picture 6">
              <a:extLst>
                <a:ext uri="{FF2B5EF4-FFF2-40B4-BE49-F238E27FC236}">
                  <a16:creationId xmlns:a16="http://schemas.microsoft.com/office/drawing/2014/main" id="{407C6D9D-DAD1-E3A1-006E-98937406EA0F}"/>
                </a:ext>
              </a:extLst>
            </p:cNvPr>
            <p:cNvPicPr>
              <a:picLocks noChangeAspect="1"/>
            </p:cNvPicPr>
            <p:nvPr/>
          </p:nvPicPr>
          <p:blipFill>
            <a:blip r:embed="rId2"/>
            <a:stretch>
              <a:fillRect/>
            </a:stretch>
          </p:blipFill>
          <p:spPr>
            <a:xfrm>
              <a:off x="5089122" y="192363"/>
              <a:ext cx="2063856" cy="2184512"/>
            </a:xfrm>
            <a:prstGeom prst="rect">
              <a:avLst/>
            </a:prstGeom>
          </p:spPr>
        </p:pic>
        <p:sp>
          <p:nvSpPr>
            <p:cNvPr id="25" name="TextBox 24">
              <a:extLst>
                <a:ext uri="{FF2B5EF4-FFF2-40B4-BE49-F238E27FC236}">
                  <a16:creationId xmlns:a16="http://schemas.microsoft.com/office/drawing/2014/main" id="{05F5C6F1-D697-6B0D-91EC-7960B4ABC8F4}"/>
                </a:ext>
              </a:extLst>
            </p:cNvPr>
            <p:cNvSpPr txBox="1"/>
            <p:nvPr/>
          </p:nvSpPr>
          <p:spPr>
            <a:xfrm>
              <a:off x="5205105" y="699982"/>
              <a:ext cx="1781790" cy="923330"/>
            </a:xfrm>
            <a:prstGeom prst="rect">
              <a:avLst/>
            </a:prstGeom>
            <a:noFill/>
          </p:spPr>
          <p:txBody>
            <a:bodyPr wrap="square" rtlCol="0">
              <a:spAutoFit/>
            </a:bodyPr>
            <a:lstStyle/>
            <a:p>
              <a:pPr algn="ctr"/>
              <a:r>
                <a:rPr lang="en-US" dirty="0">
                  <a:latin typeface="Segoe Print" panose="02000600000000000000" pitchFamily="2" charset="0"/>
                </a:rPr>
                <a:t>Shipping costs calculated</a:t>
              </a:r>
            </a:p>
          </p:txBody>
        </p:sp>
      </p:grpSp>
      <p:grpSp>
        <p:nvGrpSpPr>
          <p:cNvPr id="38" name="Group 37">
            <a:extLst>
              <a:ext uri="{FF2B5EF4-FFF2-40B4-BE49-F238E27FC236}">
                <a16:creationId xmlns:a16="http://schemas.microsoft.com/office/drawing/2014/main" id="{AFB7F400-6223-E274-C229-D95628A4F070}"/>
              </a:ext>
              <a:ext uri="{C183D7F6-B498-43B3-948B-1728B52AA6E4}">
                <adec:decorative xmlns:adec="http://schemas.microsoft.com/office/drawing/2017/decorative" val="1"/>
              </a:ext>
            </a:extLst>
          </p:cNvPr>
          <p:cNvGrpSpPr/>
          <p:nvPr/>
        </p:nvGrpSpPr>
        <p:grpSpPr>
          <a:xfrm>
            <a:off x="6069029" y="1530665"/>
            <a:ext cx="2063856" cy="2184512"/>
            <a:chOff x="7337935" y="192363"/>
            <a:chExt cx="2063856" cy="2184512"/>
          </a:xfrm>
        </p:grpSpPr>
        <p:pic>
          <p:nvPicPr>
            <p:cNvPr id="11" name="Picture 10">
              <a:extLst>
                <a:ext uri="{FF2B5EF4-FFF2-40B4-BE49-F238E27FC236}">
                  <a16:creationId xmlns:a16="http://schemas.microsoft.com/office/drawing/2014/main" id="{9F682C3A-32AA-387C-C814-F5EF5B5912AB}"/>
                </a:ext>
              </a:extLst>
            </p:cNvPr>
            <p:cNvPicPr>
              <a:picLocks noChangeAspect="1"/>
            </p:cNvPicPr>
            <p:nvPr/>
          </p:nvPicPr>
          <p:blipFill>
            <a:blip r:embed="rId2"/>
            <a:stretch>
              <a:fillRect/>
            </a:stretch>
          </p:blipFill>
          <p:spPr>
            <a:xfrm>
              <a:off x="7337935" y="192363"/>
              <a:ext cx="2063856" cy="2184512"/>
            </a:xfrm>
            <a:prstGeom prst="rect">
              <a:avLst/>
            </a:prstGeom>
          </p:spPr>
        </p:pic>
        <p:sp>
          <p:nvSpPr>
            <p:cNvPr id="26" name="TextBox 25">
              <a:extLst>
                <a:ext uri="{FF2B5EF4-FFF2-40B4-BE49-F238E27FC236}">
                  <a16:creationId xmlns:a16="http://schemas.microsoft.com/office/drawing/2014/main" id="{2018DD39-211E-B850-3412-0472575DC6A1}"/>
                </a:ext>
              </a:extLst>
            </p:cNvPr>
            <p:cNvSpPr txBox="1"/>
            <p:nvPr/>
          </p:nvSpPr>
          <p:spPr>
            <a:xfrm>
              <a:off x="7426947" y="859344"/>
              <a:ext cx="1781790" cy="646331"/>
            </a:xfrm>
            <a:prstGeom prst="rect">
              <a:avLst/>
            </a:prstGeom>
            <a:noFill/>
          </p:spPr>
          <p:txBody>
            <a:bodyPr wrap="square" rtlCol="0">
              <a:spAutoFit/>
            </a:bodyPr>
            <a:lstStyle/>
            <a:p>
              <a:pPr algn="ctr"/>
              <a:r>
                <a:rPr lang="en-US" dirty="0">
                  <a:latin typeface="Segoe Print" panose="02000600000000000000" pitchFamily="2" charset="0"/>
                </a:rPr>
                <a:t>Sales tax calculated</a:t>
              </a:r>
            </a:p>
          </p:txBody>
        </p:sp>
      </p:grpSp>
      <p:grpSp>
        <p:nvGrpSpPr>
          <p:cNvPr id="39" name="Group 38">
            <a:extLst>
              <a:ext uri="{FF2B5EF4-FFF2-40B4-BE49-F238E27FC236}">
                <a16:creationId xmlns:a16="http://schemas.microsoft.com/office/drawing/2014/main" id="{E68F9865-867D-3C30-78C1-B190F8B53A76}"/>
              </a:ext>
              <a:ext uri="{C183D7F6-B498-43B3-948B-1728B52AA6E4}">
                <adec:decorative xmlns:adec="http://schemas.microsoft.com/office/drawing/2017/decorative" val="1"/>
              </a:ext>
            </a:extLst>
          </p:cNvPr>
          <p:cNvGrpSpPr/>
          <p:nvPr/>
        </p:nvGrpSpPr>
        <p:grpSpPr>
          <a:xfrm>
            <a:off x="1948832" y="2259905"/>
            <a:ext cx="2063856" cy="2184512"/>
            <a:chOff x="467796" y="2409571"/>
            <a:chExt cx="2063856" cy="2184512"/>
          </a:xfrm>
        </p:grpSpPr>
        <p:pic>
          <p:nvPicPr>
            <p:cNvPr id="15" name="Picture 14">
              <a:extLst>
                <a:ext uri="{FF2B5EF4-FFF2-40B4-BE49-F238E27FC236}">
                  <a16:creationId xmlns:a16="http://schemas.microsoft.com/office/drawing/2014/main" id="{7C439EBD-73A6-357D-E120-0C985D612E4F}"/>
                </a:ext>
              </a:extLst>
            </p:cNvPr>
            <p:cNvPicPr>
              <a:picLocks noChangeAspect="1"/>
            </p:cNvPicPr>
            <p:nvPr/>
          </p:nvPicPr>
          <p:blipFill>
            <a:blip r:embed="rId2"/>
            <a:stretch>
              <a:fillRect/>
            </a:stretch>
          </p:blipFill>
          <p:spPr>
            <a:xfrm>
              <a:off x="467796" y="2409571"/>
              <a:ext cx="2063856" cy="2184512"/>
            </a:xfrm>
            <a:prstGeom prst="rect">
              <a:avLst/>
            </a:prstGeom>
          </p:spPr>
        </p:pic>
        <p:sp>
          <p:nvSpPr>
            <p:cNvPr id="27" name="TextBox 26">
              <a:extLst>
                <a:ext uri="{FF2B5EF4-FFF2-40B4-BE49-F238E27FC236}">
                  <a16:creationId xmlns:a16="http://schemas.microsoft.com/office/drawing/2014/main" id="{73BF38DC-D0B9-28D3-E959-64A1A0606A2C}"/>
                </a:ext>
              </a:extLst>
            </p:cNvPr>
            <p:cNvSpPr txBox="1"/>
            <p:nvPr/>
          </p:nvSpPr>
          <p:spPr>
            <a:xfrm>
              <a:off x="519817" y="3125473"/>
              <a:ext cx="1781790" cy="646331"/>
            </a:xfrm>
            <a:prstGeom prst="rect">
              <a:avLst/>
            </a:prstGeom>
            <a:noFill/>
          </p:spPr>
          <p:txBody>
            <a:bodyPr wrap="square" rtlCol="0">
              <a:spAutoFit/>
            </a:bodyPr>
            <a:lstStyle/>
            <a:p>
              <a:pPr algn="ctr"/>
              <a:r>
                <a:rPr lang="en-US" dirty="0">
                  <a:latin typeface="Segoe Print" panose="02000600000000000000" pitchFamily="2" charset="0"/>
                </a:rPr>
                <a:t>Clicked </a:t>
              </a:r>
              <a:br>
                <a:rPr lang="en-US" dirty="0">
                  <a:latin typeface="Segoe Print" panose="02000600000000000000" pitchFamily="2" charset="0"/>
                </a:rPr>
              </a:br>
              <a:r>
                <a:rPr lang="en-US" dirty="0">
                  <a:latin typeface="Segoe Print" panose="02000600000000000000" pitchFamily="2" charset="0"/>
                </a:rPr>
                <a:t>Check Out</a:t>
              </a:r>
            </a:p>
          </p:txBody>
        </p:sp>
      </p:grpSp>
      <p:grpSp>
        <p:nvGrpSpPr>
          <p:cNvPr id="40" name="Group 39">
            <a:extLst>
              <a:ext uri="{FF2B5EF4-FFF2-40B4-BE49-F238E27FC236}">
                <a16:creationId xmlns:a16="http://schemas.microsoft.com/office/drawing/2014/main" id="{C8BE21A8-8D8E-5476-6F7C-CC9D991E9E78}"/>
              </a:ext>
              <a:ext uri="{C183D7F6-B498-43B3-948B-1728B52AA6E4}">
                <adec:decorative xmlns:adec="http://schemas.microsoft.com/office/drawing/2017/decorative" val="1"/>
              </a:ext>
            </a:extLst>
          </p:cNvPr>
          <p:cNvGrpSpPr/>
          <p:nvPr/>
        </p:nvGrpSpPr>
        <p:grpSpPr>
          <a:xfrm>
            <a:off x="4646567" y="2311156"/>
            <a:ext cx="2063856" cy="2184512"/>
            <a:chOff x="4646567" y="2311156"/>
            <a:chExt cx="2063856" cy="2184512"/>
          </a:xfrm>
        </p:grpSpPr>
        <p:pic>
          <p:nvPicPr>
            <p:cNvPr id="17" name="Picture 16">
              <a:extLst>
                <a:ext uri="{FF2B5EF4-FFF2-40B4-BE49-F238E27FC236}">
                  <a16:creationId xmlns:a16="http://schemas.microsoft.com/office/drawing/2014/main" id="{E94E748E-250A-BBF9-326B-C9A286E48089}"/>
                </a:ext>
              </a:extLst>
            </p:cNvPr>
            <p:cNvPicPr>
              <a:picLocks noChangeAspect="1"/>
            </p:cNvPicPr>
            <p:nvPr/>
          </p:nvPicPr>
          <p:blipFill>
            <a:blip r:embed="rId2"/>
            <a:stretch>
              <a:fillRect/>
            </a:stretch>
          </p:blipFill>
          <p:spPr>
            <a:xfrm>
              <a:off x="4646567" y="2311156"/>
              <a:ext cx="2063856" cy="2184512"/>
            </a:xfrm>
            <a:prstGeom prst="rect">
              <a:avLst/>
            </a:prstGeom>
          </p:spPr>
        </p:pic>
        <p:sp>
          <p:nvSpPr>
            <p:cNvPr id="28" name="TextBox 27">
              <a:extLst>
                <a:ext uri="{FF2B5EF4-FFF2-40B4-BE49-F238E27FC236}">
                  <a16:creationId xmlns:a16="http://schemas.microsoft.com/office/drawing/2014/main" id="{B34B11C0-85EC-73AB-F6AA-C237A377DEAB}"/>
                </a:ext>
              </a:extLst>
            </p:cNvPr>
            <p:cNvSpPr txBox="1"/>
            <p:nvPr/>
          </p:nvSpPr>
          <p:spPr>
            <a:xfrm>
              <a:off x="4771795" y="3065111"/>
              <a:ext cx="1781790" cy="646331"/>
            </a:xfrm>
            <a:prstGeom prst="rect">
              <a:avLst/>
            </a:prstGeom>
            <a:noFill/>
          </p:spPr>
          <p:txBody>
            <a:bodyPr wrap="square" rtlCol="0">
              <a:spAutoFit/>
            </a:bodyPr>
            <a:lstStyle/>
            <a:p>
              <a:pPr algn="ctr"/>
              <a:r>
                <a:rPr lang="en-US" dirty="0">
                  <a:latin typeface="Segoe Print" panose="02000600000000000000" pitchFamily="2" charset="0"/>
                </a:rPr>
                <a:t>Payment accepted</a:t>
              </a:r>
            </a:p>
          </p:txBody>
        </p:sp>
      </p:grpSp>
      <p:grpSp>
        <p:nvGrpSpPr>
          <p:cNvPr id="41" name="Group 40">
            <a:extLst>
              <a:ext uri="{FF2B5EF4-FFF2-40B4-BE49-F238E27FC236}">
                <a16:creationId xmlns:a16="http://schemas.microsoft.com/office/drawing/2014/main" id="{F7C398BF-2764-C94C-183D-5620CE42A8D8}"/>
              </a:ext>
              <a:ext uri="{C183D7F6-B498-43B3-948B-1728B52AA6E4}">
                <adec:decorative xmlns:adec="http://schemas.microsoft.com/office/drawing/2017/decorative" val="1"/>
              </a:ext>
            </a:extLst>
          </p:cNvPr>
          <p:cNvGrpSpPr/>
          <p:nvPr/>
        </p:nvGrpSpPr>
        <p:grpSpPr>
          <a:xfrm>
            <a:off x="8725334" y="3118334"/>
            <a:ext cx="2063856" cy="2184512"/>
            <a:chOff x="5178134" y="2409571"/>
            <a:chExt cx="2063856" cy="2184512"/>
          </a:xfrm>
        </p:grpSpPr>
        <p:pic>
          <p:nvPicPr>
            <p:cNvPr id="14" name="Picture 13">
              <a:extLst>
                <a:ext uri="{FF2B5EF4-FFF2-40B4-BE49-F238E27FC236}">
                  <a16:creationId xmlns:a16="http://schemas.microsoft.com/office/drawing/2014/main" id="{91333D19-B227-CD6C-1C87-A3BFCA58DB8E}"/>
                </a:ext>
              </a:extLst>
            </p:cNvPr>
            <p:cNvPicPr>
              <a:picLocks noChangeAspect="1"/>
            </p:cNvPicPr>
            <p:nvPr/>
          </p:nvPicPr>
          <p:blipFill>
            <a:blip r:embed="rId2"/>
            <a:stretch>
              <a:fillRect/>
            </a:stretch>
          </p:blipFill>
          <p:spPr>
            <a:xfrm>
              <a:off x="5178134" y="2409571"/>
              <a:ext cx="2063856" cy="2184512"/>
            </a:xfrm>
            <a:prstGeom prst="rect">
              <a:avLst/>
            </a:prstGeom>
          </p:spPr>
        </p:pic>
        <p:sp>
          <p:nvSpPr>
            <p:cNvPr id="29" name="TextBox 28">
              <a:extLst>
                <a:ext uri="{FF2B5EF4-FFF2-40B4-BE49-F238E27FC236}">
                  <a16:creationId xmlns:a16="http://schemas.microsoft.com/office/drawing/2014/main" id="{6328A63D-4B30-02FA-1F56-F1691275FCDA}"/>
                </a:ext>
              </a:extLst>
            </p:cNvPr>
            <p:cNvSpPr txBox="1"/>
            <p:nvPr/>
          </p:nvSpPr>
          <p:spPr>
            <a:xfrm>
              <a:off x="5319167" y="3042267"/>
              <a:ext cx="1781790" cy="646331"/>
            </a:xfrm>
            <a:prstGeom prst="rect">
              <a:avLst/>
            </a:prstGeom>
            <a:noFill/>
          </p:spPr>
          <p:txBody>
            <a:bodyPr wrap="square" rtlCol="0">
              <a:spAutoFit/>
            </a:bodyPr>
            <a:lstStyle/>
            <a:p>
              <a:pPr algn="ctr"/>
              <a:r>
                <a:rPr lang="en-US" dirty="0">
                  <a:latin typeface="Segoe Print" panose="02000600000000000000" pitchFamily="2" charset="0"/>
                </a:rPr>
                <a:t>Order submitted</a:t>
              </a:r>
            </a:p>
          </p:txBody>
        </p:sp>
      </p:grpSp>
      <p:grpSp>
        <p:nvGrpSpPr>
          <p:cNvPr id="42" name="Group 41">
            <a:extLst>
              <a:ext uri="{FF2B5EF4-FFF2-40B4-BE49-F238E27FC236}">
                <a16:creationId xmlns:a16="http://schemas.microsoft.com/office/drawing/2014/main" id="{C957C837-F1AC-3A63-1690-4DC01AC3BA5A}"/>
              </a:ext>
              <a:ext uri="{C183D7F6-B498-43B3-948B-1728B52AA6E4}">
                <adec:decorative xmlns:adec="http://schemas.microsoft.com/office/drawing/2017/decorative" val="1"/>
              </a:ext>
            </a:extLst>
          </p:cNvPr>
          <p:cNvGrpSpPr/>
          <p:nvPr/>
        </p:nvGrpSpPr>
        <p:grpSpPr>
          <a:xfrm>
            <a:off x="7426947" y="2409571"/>
            <a:ext cx="2063856" cy="2184512"/>
            <a:chOff x="7426947" y="2409571"/>
            <a:chExt cx="2063856" cy="2184512"/>
          </a:xfrm>
        </p:grpSpPr>
        <p:pic>
          <p:nvPicPr>
            <p:cNvPr id="16" name="Picture 15">
              <a:extLst>
                <a:ext uri="{FF2B5EF4-FFF2-40B4-BE49-F238E27FC236}">
                  <a16:creationId xmlns:a16="http://schemas.microsoft.com/office/drawing/2014/main" id="{56F3A142-8BAF-0071-CBC5-6D4EED81A6CA}"/>
                </a:ext>
              </a:extLst>
            </p:cNvPr>
            <p:cNvPicPr>
              <a:picLocks noChangeAspect="1"/>
            </p:cNvPicPr>
            <p:nvPr/>
          </p:nvPicPr>
          <p:blipFill>
            <a:blip r:embed="rId2"/>
            <a:stretch>
              <a:fillRect/>
            </a:stretch>
          </p:blipFill>
          <p:spPr>
            <a:xfrm>
              <a:off x="7426947" y="2409571"/>
              <a:ext cx="2063856" cy="2184512"/>
            </a:xfrm>
            <a:prstGeom prst="rect">
              <a:avLst/>
            </a:prstGeom>
          </p:spPr>
        </p:pic>
        <p:sp>
          <p:nvSpPr>
            <p:cNvPr id="30" name="TextBox 29">
              <a:extLst>
                <a:ext uri="{FF2B5EF4-FFF2-40B4-BE49-F238E27FC236}">
                  <a16:creationId xmlns:a16="http://schemas.microsoft.com/office/drawing/2014/main" id="{4BAE5F41-48C1-D492-9EE2-C09B820A9756}"/>
                </a:ext>
              </a:extLst>
            </p:cNvPr>
            <p:cNvSpPr txBox="1"/>
            <p:nvPr/>
          </p:nvSpPr>
          <p:spPr>
            <a:xfrm>
              <a:off x="7478968" y="2903767"/>
              <a:ext cx="1781790" cy="646331"/>
            </a:xfrm>
            <a:prstGeom prst="rect">
              <a:avLst/>
            </a:prstGeom>
            <a:noFill/>
          </p:spPr>
          <p:txBody>
            <a:bodyPr wrap="square" rtlCol="0">
              <a:spAutoFit/>
            </a:bodyPr>
            <a:lstStyle/>
            <a:p>
              <a:pPr algn="ctr"/>
              <a:r>
                <a:rPr lang="en-US" dirty="0">
                  <a:latin typeface="Segoe Print" panose="02000600000000000000" pitchFamily="2" charset="0"/>
                </a:rPr>
                <a:t>Searched </a:t>
              </a:r>
            </a:p>
            <a:p>
              <a:pPr algn="ctr"/>
              <a:r>
                <a:rPr lang="en-US" dirty="0">
                  <a:latin typeface="Segoe Print" panose="02000600000000000000" pitchFamily="2" charset="0"/>
                </a:rPr>
                <a:t>for item</a:t>
              </a:r>
            </a:p>
          </p:txBody>
        </p:sp>
      </p:grpSp>
      <p:grpSp>
        <p:nvGrpSpPr>
          <p:cNvPr id="46" name="Group 45">
            <a:extLst>
              <a:ext uri="{FF2B5EF4-FFF2-40B4-BE49-F238E27FC236}">
                <a16:creationId xmlns:a16="http://schemas.microsoft.com/office/drawing/2014/main" id="{8E03CDD6-E5D1-5342-183A-AD16F304FD4C}"/>
              </a:ext>
              <a:ext uri="{C183D7F6-B498-43B3-948B-1728B52AA6E4}">
                <adec:decorative xmlns:adec="http://schemas.microsoft.com/office/drawing/2017/decorative" val="1"/>
              </a:ext>
            </a:extLst>
          </p:cNvPr>
          <p:cNvGrpSpPr/>
          <p:nvPr/>
        </p:nvGrpSpPr>
        <p:grpSpPr>
          <a:xfrm>
            <a:off x="2403140" y="3937209"/>
            <a:ext cx="2063856" cy="2184512"/>
            <a:chOff x="474540" y="4673983"/>
            <a:chExt cx="2063856" cy="2184512"/>
          </a:xfrm>
        </p:grpSpPr>
        <p:pic>
          <p:nvPicPr>
            <p:cNvPr id="19" name="Picture 18">
              <a:extLst>
                <a:ext uri="{FF2B5EF4-FFF2-40B4-BE49-F238E27FC236}">
                  <a16:creationId xmlns:a16="http://schemas.microsoft.com/office/drawing/2014/main" id="{FC2DFFE1-CC60-C8F3-A060-66C4D12B1159}"/>
                </a:ext>
              </a:extLst>
            </p:cNvPr>
            <p:cNvPicPr>
              <a:picLocks noChangeAspect="1"/>
            </p:cNvPicPr>
            <p:nvPr/>
          </p:nvPicPr>
          <p:blipFill>
            <a:blip r:embed="rId2"/>
            <a:stretch>
              <a:fillRect/>
            </a:stretch>
          </p:blipFill>
          <p:spPr>
            <a:xfrm>
              <a:off x="474540" y="4673983"/>
              <a:ext cx="2063856" cy="2184512"/>
            </a:xfrm>
            <a:prstGeom prst="rect">
              <a:avLst/>
            </a:prstGeom>
          </p:spPr>
        </p:pic>
        <p:sp>
          <p:nvSpPr>
            <p:cNvPr id="31" name="TextBox 30">
              <a:extLst>
                <a:ext uri="{FF2B5EF4-FFF2-40B4-BE49-F238E27FC236}">
                  <a16:creationId xmlns:a16="http://schemas.microsoft.com/office/drawing/2014/main" id="{78E56165-4D22-6DB3-A5CE-AEBD0539C564}"/>
                </a:ext>
              </a:extLst>
            </p:cNvPr>
            <p:cNvSpPr txBox="1"/>
            <p:nvPr/>
          </p:nvSpPr>
          <p:spPr>
            <a:xfrm>
              <a:off x="568564" y="5309985"/>
              <a:ext cx="1781790" cy="646331"/>
            </a:xfrm>
            <a:prstGeom prst="rect">
              <a:avLst/>
            </a:prstGeom>
            <a:noFill/>
          </p:spPr>
          <p:txBody>
            <a:bodyPr wrap="square" rtlCol="0">
              <a:spAutoFit/>
            </a:bodyPr>
            <a:lstStyle/>
            <a:p>
              <a:pPr algn="ctr"/>
              <a:r>
                <a:rPr lang="en-US" dirty="0">
                  <a:latin typeface="Segoe Print" panose="02000600000000000000" pitchFamily="2" charset="0"/>
                </a:rPr>
                <a:t>Processed the order</a:t>
              </a:r>
            </a:p>
          </p:txBody>
        </p:sp>
      </p:grpSp>
      <p:grpSp>
        <p:nvGrpSpPr>
          <p:cNvPr id="45" name="Group 44">
            <a:extLst>
              <a:ext uri="{FF2B5EF4-FFF2-40B4-BE49-F238E27FC236}">
                <a16:creationId xmlns:a16="http://schemas.microsoft.com/office/drawing/2014/main" id="{6BD2676B-C303-06AE-8A1D-3640DA2AC33A}"/>
              </a:ext>
              <a:ext uri="{C183D7F6-B498-43B3-948B-1728B52AA6E4}">
                <adec:decorative xmlns:adec="http://schemas.microsoft.com/office/drawing/2017/decorative" val="1"/>
              </a:ext>
            </a:extLst>
          </p:cNvPr>
          <p:cNvGrpSpPr/>
          <p:nvPr/>
        </p:nvGrpSpPr>
        <p:grpSpPr>
          <a:xfrm>
            <a:off x="1372561" y="1023993"/>
            <a:ext cx="2063856" cy="2184512"/>
            <a:chOff x="2829709" y="4673983"/>
            <a:chExt cx="2063856" cy="2184512"/>
          </a:xfrm>
        </p:grpSpPr>
        <p:pic>
          <p:nvPicPr>
            <p:cNvPr id="21" name="Picture 20">
              <a:extLst>
                <a:ext uri="{FF2B5EF4-FFF2-40B4-BE49-F238E27FC236}">
                  <a16:creationId xmlns:a16="http://schemas.microsoft.com/office/drawing/2014/main" id="{B469B72E-ACF9-1D50-0343-60D094472D9C}"/>
                </a:ext>
              </a:extLst>
            </p:cNvPr>
            <p:cNvPicPr>
              <a:picLocks noChangeAspect="1"/>
            </p:cNvPicPr>
            <p:nvPr/>
          </p:nvPicPr>
          <p:blipFill>
            <a:blip r:embed="rId2"/>
            <a:stretch>
              <a:fillRect/>
            </a:stretch>
          </p:blipFill>
          <p:spPr>
            <a:xfrm>
              <a:off x="2829709" y="4673983"/>
              <a:ext cx="2063856" cy="2184512"/>
            </a:xfrm>
            <a:prstGeom prst="rect">
              <a:avLst/>
            </a:prstGeom>
          </p:spPr>
        </p:pic>
        <p:sp>
          <p:nvSpPr>
            <p:cNvPr id="32" name="TextBox 31">
              <a:extLst>
                <a:ext uri="{FF2B5EF4-FFF2-40B4-BE49-F238E27FC236}">
                  <a16:creationId xmlns:a16="http://schemas.microsoft.com/office/drawing/2014/main" id="{3774BAE5-D206-A5D5-51D8-5D90ED6224A7}"/>
                </a:ext>
              </a:extLst>
            </p:cNvPr>
            <p:cNvSpPr txBox="1"/>
            <p:nvPr/>
          </p:nvSpPr>
          <p:spPr>
            <a:xfrm>
              <a:off x="3016019" y="5497567"/>
              <a:ext cx="1781790" cy="646331"/>
            </a:xfrm>
            <a:prstGeom prst="rect">
              <a:avLst/>
            </a:prstGeom>
            <a:noFill/>
          </p:spPr>
          <p:txBody>
            <a:bodyPr wrap="square" rtlCol="0">
              <a:spAutoFit/>
            </a:bodyPr>
            <a:lstStyle/>
            <a:p>
              <a:pPr algn="ctr"/>
              <a:r>
                <a:rPr lang="en-US" dirty="0">
                  <a:latin typeface="Segoe Print" panose="02000600000000000000" pitchFamily="2" charset="0"/>
                </a:rPr>
                <a:t>Added item to cart</a:t>
              </a:r>
            </a:p>
          </p:txBody>
        </p:sp>
      </p:grpSp>
      <p:grpSp>
        <p:nvGrpSpPr>
          <p:cNvPr id="44" name="Group 43">
            <a:extLst>
              <a:ext uri="{FF2B5EF4-FFF2-40B4-BE49-F238E27FC236}">
                <a16:creationId xmlns:a16="http://schemas.microsoft.com/office/drawing/2014/main" id="{573BB330-81FC-32DD-0C91-71EA749C91AD}"/>
              </a:ext>
              <a:ext uri="{C183D7F6-B498-43B3-948B-1728B52AA6E4}">
                <adec:decorative xmlns:adec="http://schemas.microsoft.com/office/drawing/2017/decorative" val="1"/>
              </a:ext>
            </a:extLst>
          </p:cNvPr>
          <p:cNvGrpSpPr/>
          <p:nvPr/>
        </p:nvGrpSpPr>
        <p:grpSpPr>
          <a:xfrm>
            <a:off x="5146536" y="4594083"/>
            <a:ext cx="2063856" cy="2184512"/>
            <a:chOff x="5146536" y="4594083"/>
            <a:chExt cx="2063856" cy="2184512"/>
          </a:xfrm>
        </p:grpSpPr>
        <p:pic>
          <p:nvPicPr>
            <p:cNvPr id="18" name="Picture 17">
              <a:extLst>
                <a:ext uri="{FF2B5EF4-FFF2-40B4-BE49-F238E27FC236}">
                  <a16:creationId xmlns:a16="http://schemas.microsoft.com/office/drawing/2014/main" id="{2F281862-DEA5-7E20-BE97-D9B8864EDCC4}"/>
                </a:ext>
              </a:extLst>
            </p:cNvPr>
            <p:cNvPicPr>
              <a:picLocks noChangeAspect="1"/>
            </p:cNvPicPr>
            <p:nvPr/>
          </p:nvPicPr>
          <p:blipFill>
            <a:blip r:embed="rId2"/>
            <a:stretch>
              <a:fillRect/>
            </a:stretch>
          </p:blipFill>
          <p:spPr>
            <a:xfrm>
              <a:off x="5146536" y="4594083"/>
              <a:ext cx="2063856" cy="2184512"/>
            </a:xfrm>
            <a:prstGeom prst="rect">
              <a:avLst/>
            </a:prstGeom>
          </p:spPr>
        </p:pic>
        <p:sp>
          <p:nvSpPr>
            <p:cNvPr id="33" name="TextBox 32">
              <a:extLst>
                <a:ext uri="{FF2B5EF4-FFF2-40B4-BE49-F238E27FC236}">
                  <a16:creationId xmlns:a16="http://schemas.microsoft.com/office/drawing/2014/main" id="{2FAECD41-DF20-319C-5766-D52CC6DBD863}"/>
                </a:ext>
              </a:extLst>
            </p:cNvPr>
            <p:cNvSpPr txBox="1"/>
            <p:nvPr/>
          </p:nvSpPr>
          <p:spPr>
            <a:xfrm>
              <a:off x="5319167" y="5017391"/>
              <a:ext cx="1781790" cy="1200329"/>
            </a:xfrm>
            <a:prstGeom prst="rect">
              <a:avLst/>
            </a:prstGeom>
            <a:noFill/>
          </p:spPr>
          <p:txBody>
            <a:bodyPr wrap="square" rtlCol="0">
              <a:spAutoFit/>
            </a:bodyPr>
            <a:lstStyle/>
            <a:p>
              <a:pPr algn="ctr"/>
              <a:r>
                <a:rPr lang="en-US" dirty="0">
                  <a:latin typeface="Segoe Print" panose="02000600000000000000" pitchFamily="2" charset="0"/>
                </a:rPr>
                <a:t>Searched order history for order status</a:t>
              </a:r>
            </a:p>
          </p:txBody>
        </p:sp>
      </p:grpSp>
      <p:grpSp>
        <p:nvGrpSpPr>
          <p:cNvPr id="43" name="Group 42">
            <a:extLst>
              <a:ext uri="{FF2B5EF4-FFF2-40B4-BE49-F238E27FC236}">
                <a16:creationId xmlns:a16="http://schemas.microsoft.com/office/drawing/2014/main" id="{4B0CD018-A94C-1A30-4EEF-1815962ACF55}"/>
              </a:ext>
              <a:ext uri="{C183D7F6-B498-43B3-948B-1728B52AA6E4}">
                <adec:decorative xmlns:adec="http://schemas.microsoft.com/office/drawing/2017/decorative" val="1"/>
              </a:ext>
            </a:extLst>
          </p:cNvPr>
          <p:cNvGrpSpPr/>
          <p:nvPr/>
        </p:nvGrpSpPr>
        <p:grpSpPr>
          <a:xfrm>
            <a:off x="7433691" y="4673983"/>
            <a:ext cx="2063856" cy="2184512"/>
            <a:chOff x="7433691" y="4673983"/>
            <a:chExt cx="2063856" cy="2184512"/>
          </a:xfrm>
        </p:grpSpPr>
        <p:pic>
          <p:nvPicPr>
            <p:cNvPr id="20" name="Picture 19">
              <a:extLst>
                <a:ext uri="{FF2B5EF4-FFF2-40B4-BE49-F238E27FC236}">
                  <a16:creationId xmlns:a16="http://schemas.microsoft.com/office/drawing/2014/main" id="{6900EA69-7752-5273-AEB9-A0EFEEDCEE9D}"/>
                </a:ext>
              </a:extLst>
            </p:cNvPr>
            <p:cNvPicPr>
              <a:picLocks noChangeAspect="1"/>
            </p:cNvPicPr>
            <p:nvPr/>
          </p:nvPicPr>
          <p:blipFill>
            <a:blip r:embed="rId2"/>
            <a:stretch>
              <a:fillRect/>
            </a:stretch>
          </p:blipFill>
          <p:spPr>
            <a:xfrm>
              <a:off x="7433691" y="4673983"/>
              <a:ext cx="2063856" cy="2184512"/>
            </a:xfrm>
            <a:prstGeom prst="rect">
              <a:avLst/>
            </a:prstGeom>
          </p:spPr>
        </p:pic>
        <p:sp>
          <p:nvSpPr>
            <p:cNvPr id="34" name="TextBox 33">
              <a:extLst>
                <a:ext uri="{FF2B5EF4-FFF2-40B4-BE49-F238E27FC236}">
                  <a16:creationId xmlns:a16="http://schemas.microsoft.com/office/drawing/2014/main" id="{39A8B936-4E21-3AAB-FF38-0F985F0E1D64}"/>
                </a:ext>
              </a:extLst>
            </p:cNvPr>
            <p:cNvSpPr txBox="1"/>
            <p:nvPr/>
          </p:nvSpPr>
          <p:spPr>
            <a:xfrm>
              <a:off x="7556226" y="5359068"/>
              <a:ext cx="1781790" cy="646331"/>
            </a:xfrm>
            <a:prstGeom prst="rect">
              <a:avLst/>
            </a:prstGeom>
            <a:noFill/>
          </p:spPr>
          <p:txBody>
            <a:bodyPr wrap="square" rtlCol="0">
              <a:spAutoFit/>
            </a:bodyPr>
            <a:lstStyle/>
            <a:p>
              <a:pPr algn="ctr"/>
              <a:r>
                <a:rPr lang="en-US" dirty="0">
                  <a:latin typeface="Segoe Print" panose="02000600000000000000" pitchFamily="2" charset="0"/>
                </a:rPr>
                <a:t>Delivered  the order</a:t>
              </a:r>
            </a:p>
          </p:txBody>
        </p:sp>
      </p:grpSp>
    </p:spTree>
    <p:extLst>
      <p:ext uri="{BB962C8B-B14F-4D97-AF65-F5344CB8AC3E}">
        <p14:creationId xmlns:p14="http://schemas.microsoft.com/office/powerpoint/2010/main" val="3477032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3"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1+#ppt_w/2"/>
                                          </p:val>
                                        </p:tav>
                                        <p:tav tm="100000">
                                          <p:val>
                                            <p:strVal val="#ppt_x"/>
                                          </p:val>
                                        </p:tav>
                                      </p:tavLst>
                                    </p:anim>
                                    <p:anim calcmode="lin" valueType="num">
                                      <p:cBhvr additive="base">
                                        <p:cTn id="28" dur="500" fill="hold"/>
                                        <p:tgtEl>
                                          <p:spTgt spid="38"/>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2"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0-#ppt_w/2"/>
                                          </p:val>
                                        </p:tav>
                                        <p:tav tm="100000">
                                          <p:val>
                                            <p:strVal val="#ppt_x"/>
                                          </p:val>
                                        </p:tav>
                                      </p:tavLst>
                                    </p:anim>
                                    <p:anim calcmode="lin" valueType="num">
                                      <p:cBhvr additive="base">
                                        <p:cTn id="38" dur="500" fill="hold"/>
                                        <p:tgtEl>
                                          <p:spTgt spid="4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6"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1+#ppt_w/2"/>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ppt_x"/>
                                          </p:val>
                                        </p:tav>
                                        <p:tav tm="100000">
                                          <p:val>
                                            <p:strVal val="#ppt_x"/>
                                          </p:val>
                                        </p:tav>
                                      </p:tavLst>
                                    </p:anim>
                                    <p:anim calcmode="lin" valueType="num">
                                      <p:cBhvr additive="base">
                                        <p:cTn id="53" dur="500" fill="hold"/>
                                        <p:tgtEl>
                                          <p:spTgt spid="44"/>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ppt_x"/>
                                          </p:val>
                                        </p:tav>
                                        <p:tav tm="100000">
                                          <p:val>
                                            <p:strVal val="#ppt_x"/>
                                          </p:val>
                                        </p:tav>
                                      </p:tavLst>
                                    </p:anim>
                                    <p:anim calcmode="lin" valueType="num">
                                      <p:cBhvr additive="base">
                                        <p:cTn id="5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B674-9837-AD47-4349-193A9D5C57B4}"/>
              </a:ext>
            </a:extLst>
          </p:cNvPr>
          <p:cNvSpPr>
            <a:spLocks noGrp="1"/>
          </p:cNvSpPr>
          <p:nvPr>
            <p:ph type="title" idx="4294967295"/>
          </p:nvPr>
        </p:nvSpPr>
        <p:spPr>
          <a:xfrm>
            <a:off x="575296" y="-1231106"/>
            <a:ext cx="5443720" cy="1231106"/>
          </a:xfrm>
        </p:spPr>
        <p:txBody>
          <a:bodyPr vert="horz" wrap="square" lIns="0" tIns="0" rIns="0" bIns="0" rtlCol="0" anchor="b">
            <a:spAutoFit/>
          </a:bodyPr>
          <a:lstStyle/>
          <a:p>
            <a:r>
              <a:rPr lang="en-US" dirty="0"/>
              <a:t>Events all in place before separation</a:t>
            </a:r>
          </a:p>
        </p:txBody>
      </p:sp>
      <p:sp>
        <p:nvSpPr>
          <p:cNvPr id="3" name="TextBox 2">
            <a:extLst>
              <a:ext uri="{FF2B5EF4-FFF2-40B4-BE49-F238E27FC236}">
                <a16:creationId xmlns:a16="http://schemas.microsoft.com/office/drawing/2014/main" id="{E6D0F1F0-7DF6-FE7D-6E35-7B4E95BE14D1}"/>
              </a:ext>
            </a:extLst>
          </p:cNvPr>
          <p:cNvSpPr txBox="1"/>
          <p:nvPr/>
        </p:nvSpPr>
        <p:spPr>
          <a:xfrm>
            <a:off x="6553585" y="-976857"/>
            <a:ext cx="5549221" cy="1107996"/>
          </a:xfrm>
          <a:prstGeom prst="rect">
            <a:avLst/>
          </a:prstGeom>
          <a:noFill/>
        </p:spPr>
        <p:txBody>
          <a:bodyPr wrap="square" lIns="0" tIns="0" rIns="0" bIns="0" rtlCol="0">
            <a:spAutoFit/>
          </a:bodyPr>
          <a:lstStyle/>
          <a:p>
            <a:r>
              <a:rPr lang="en-US" sz="800" dirty="0">
                <a:latin typeface="Open Sans" panose="020B0606030504020204" pitchFamily="34" charset="0"/>
                <a:ea typeface="Open Sans" panose="020B0606030504020204" pitchFamily="34" charset="0"/>
                <a:cs typeface="Open Sans" panose="020B0606030504020204" pitchFamily="34" charset="0"/>
              </a:rPr>
              <a:t>On this slide, the storm of events is animated to show the sorting of events. Events with similar themes are gathered.</a:t>
            </a:r>
          </a:p>
          <a:p>
            <a:endParaRPr lang="en-US" sz="800" dirty="0">
              <a:latin typeface="Open Sans" panose="020B0606030504020204" pitchFamily="34" charset="0"/>
              <a:ea typeface="Open Sans" panose="020B0606030504020204" pitchFamily="34" charset="0"/>
              <a:cs typeface="Open Sans" panose="020B0606030504020204" pitchFamily="34" charset="0"/>
            </a:endParaRPr>
          </a:p>
          <a:p>
            <a:r>
              <a:rPr lang="en-US" sz="800" dirty="0">
                <a:latin typeface="Open Sans" panose="020B0606030504020204" pitchFamily="34" charset="0"/>
                <a:ea typeface="Open Sans" panose="020B0606030504020204" pitchFamily="34" charset="0"/>
                <a:cs typeface="Open Sans" panose="020B0606030504020204" pitchFamily="34" charset="0"/>
              </a:rPr>
              <a:t>"Added item to cart" is on its own. "Searched for item", "Clicked Check Out", and "Searched for order status" are grouped.</a:t>
            </a:r>
          </a:p>
          <a:p>
            <a:endParaRPr lang="en-US" sz="800" dirty="0">
              <a:latin typeface="Open Sans" panose="020B0606030504020204" pitchFamily="34" charset="0"/>
              <a:ea typeface="Open Sans" panose="020B0606030504020204" pitchFamily="34" charset="0"/>
              <a:cs typeface="Open Sans" panose="020B0606030504020204" pitchFamily="34" charset="0"/>
            </a:endParaRPr>
          </a:p>
          <a:p>
            <a:r>
              <a:rPr lang="en-US" sz="800" dirty="0">
                <a:latin typeface="Open Sans" panose="020B0606030504020204" pitchFamily="34" charset="0"/>
                <a:ea typeface="Open Sans" panose="020B0606030504020204" pitchFamily="34" charset="0"/>
                <a:cs typeface="Open Sans" panose="020B0606030504020204" pitchFamily="34" charset="0"/>
              </a:rPr>
              <a:t>The rest of the events were grouped into their own group. This group includes "Entered shipping information", "Shipping costs calculated", "Processed the order", "Sales tax calculated", "Entered payment details", "Payment accepted", "Delivered the order", and "Order submitted".</a:t>
            </a:r>
          </a:p>
        </p:txBody>
      </p:sp>
      <p:grpSp>
        <p:nvGrpSpPr>
          <p:cNvPr id="35" name="Group 34">
            <a:extLst>
              <a:ext uri="{FF2B5EF4-FFF2-40B4-BE49-F238E27FC236}">
                <a16:creationId xmlns:a16="http://schemas.microsoft.com/office/drawing/2014/main" id="{87022E5F-E34C-0A4E-555F-130BAD0EEA0C}"/>
              </a:ext>
              <a:ext uri="{C183D7F6-B498-43B3-948B-1728B52AA6E4}">
                <adec:decorative xmlns:adec="http://schemas.microsoft.com/office/drawing/2017/decorative" val="1"/>
              </a:ext>
            </a:extLst>
          </p:cNvPr>
          <p:cNvGrpSpPr/>
          <p:nvPr/>
        </p:nvGrpSpPr>
        <p:grpSpPr>
          <a:xfrm>
            <a:off x="9781729" y="1950011"/>
            <a:ext cx="2063856" cy="2184512"/>
            <a:chOff x="378784" y="192363"/>
            <a:chExt cx="2063856" cy="2184512"/>
          </a:xfrm>
        </p:grpSpPr>
        <p:pic>
          <p:nvPicPr>
            <p:cNvPr id="9" name="Picture 8">
              <a:extLst>
                <a:ext uri="{FF2B5EF4-FFF2-40B4-BE49-F238E27FC236}">
                  <a16:creationId xmlns:a16="http://schemas.microsoft.com/office/drawing/2014/main" id="{95934F18-DA5E-2A5B-B0D5-FFCEC69730E3}"/>
                </a:ext>
              </a:extLst>
            </p:cNvPr>
            <p:cNvPicPr>
              <a:picLocks noChangeAspect="1"/>
            </p:cNvPicPr>
            <p:nvPr/>
          </p:nvPicPr>
          <p:blipFill>
            <a:blip r:embed="rId2"/>
            <a:stretch>
              <a:fillRect/>
            </a:stretch>
          </p:blipFill>
          <p:spPr>
            <a:xfrm>
              <a:off x="378784" y="192363"/>
              <a:ext cx="2063856" cy="2184512"/>
            </a:xfrm>
            <a:prstGeom prst="rect">
              <a:avLst/>
            </a:prstGeom>
          </p:spPr>
        </p:pic>
        <p:sp>
          <p:nvSpPr>
            <p:cNvPr id="23" name="TextBox 22">
              <a:extLst>
                <a:ext uri="{FF2B5EF4-FFF2-40B4-BE49-F238E27FC236}">
                  <a16:creationId xmlns:a16="http://schemas.microsoft.com/office/drawing/2014/main" id="{7FB1AE5F-B3C2-4E91-D197-F61FCC4E4CF9}"/>
                </a:ext>
              </a:extLst>
            </p:cNvPr>
            <p:cNvSpPr txBox="1"/>
            <p:nvPr/>
          </p:nvSpPr>
          <p:spPr>
            <a:xfrm>
              <a:off x="378784" y="690439"/>
              <a:ext cx="1974844" cy="923330"/>
            </a:xfrm>
            <a:prstGeom prst="rect">
              <a:avLst/>
            </a:prstGeom>
            <a:noFill/>
          </p:spPr>
          <p:txBody>
            <a:bodyPr wrap="square" rtlCol="0">
              <a:spAutoFit/>
            </a:bodyPr>
            <a:lstStyle/>
            <a:p>
              <a:pPr algn="ctr"/>
              <a:r>
                <a:rPr lang="en-US" dirty="0">
                  <a:latin typeface="Segoe Print" panose="02000600000000000000" pitchFamily="2" charset="0"/>
                </a:rPr>
                <a:t>Entered payment details</a:t>
              </a:r>
            </a:p>
          </p:txBody>
        </p:sp>
      </p:grpSp>
      <p:grpSp>
        <p:nvGrpSpPr>
          <p:cNvPr id="36" name="Group 35">
            <a:extLst>
              <a:ext uri="{FF2B5EF4-FFF2-40B4-BE49-F238E27FC236}">
                <a16:creationId xmlns:a16="http://schemas.microsoft.com/office/drawing/2014/main" id="{599ED665-4A52-061A-9262-078546EA9A21}"/>
              </a:ext>
              <a:ext uri="{C183D7F6-B498-43B3-948B-1728B52AA6E4}">
                <adec:decorative xmlns:adec="http://schemas.microsoft.com/office/drawing/2017/decorative" val="1"/>
              </a:ext>
            </a:extLst>
          </p:cNvPr>
          <p:cNvGrpSpPr/>
          <p:nvPr/>
        </p:nvGrpSpPr>
        <p:grpSpPr>
          <a:xfrm>
            <a:off x="2733953" y="192363"/>
            <a:ext cx="2063856" cy="2184512"/>
            <a:chOff x="2733953" y="192363"/>
            <a:chExt cx="2063856" cy="2184512"/>
          </a:xfrm>
        </p:grpSpPr>
        <p:pic>
          <p:nvPicPr>
            <p:cNvPr id="13" name="Picture 12">
              <a:extLst>
                <a:ext uri="{FF2B5EF4-FFF2-40B4-BE49-F238E27FC236}">
                  <a16:creationId xmlns:a16="http://schemas.microsoft.com/office/drawing/2014/main" id="{5268CD1C-CBD7-9639-2A12-8DC7A142E9AD}"/>
                </a:ext>
              </a:extLst>
            </p:cNvPr>
            <p:cNvPicPr>
              <a:picLocks noChangeAspect="1"/>
            </p:cNvPicPr>
            <p:nvPr/>
          </p:nvPicPr>
          <p:blipFill>
            <a:blip r:embed="rId2"/>
            <a:stretch>
              <a:fillRect/>
            </a:stretch>
          </p:blipFill>
          <p:spPr>
            <a:xfrm>
              <a:off x="2733953" y="192363"/>
              <a:ext cx="2063856" cy="2184512"/>
            </a:xfrm>
            <a:prstGeom prst="rect">
              <a:avLst/>
            </a:prstGeom>
          </p:spPr>
        </p:pic>
        <p:sp>
          <p:nvSpPr>
            <p:cNvPr id="24" name="TextBox 23">
              <a:extLst>
                <a:ext uri="{FF2B5EF4-FFF2-40B4-BE49-F238E27FC236}">
                  <a16:creationId xmlns:a16="http://schemas.microsoft.com/office/drawing/2014/main" id="{489AECB8-7120-6BDF-21CF-08D3DCF93A79}"/>
                </a:ext>
              </a:extLst>
            </p:cNvPr>
            <p:cNvSpPr txBox="1"/>
            <p:nvPr/>
          </p:nvSpPr>
          <p:spPr>
            <a:xfrm>
              <a:off x="2733953" y="720845"/>
              <a:ext cx="2018579" cy="923330"/>
            </a:xfrm>
            <a:prstGeom prst="rect">
              <a:avLst/>
            </a:prstGeom>
            <a:noFill/>
          </p:spPr>
          <p:txBody>
            <a:bodyPr wrap="square" rtlCol="0">
              <a:spAutoFit/>
            </a:bodyPr>
            <a:lstStyle/>
            <a:p>
              <a:pPr algn="ctr"/>
              <a:r>
                <a:rPr lang="en-US" dirty="0">
                  <a:latin typeface="Segoe Print" panose="02000600000000000000" pitchFamily="2" charset="0"/>
                </a:rPr>
                <a:t>Entered shipping information</a:t>
              </a:r>
            </a:p>
          </p:txBody>
        </p:sp>
      </p:grpSp>
      <p:grpSp>
        <p:nvGrpSpPr>
          <p:cNvPr id="37" name="Group 36">
            <a:extLst>
              <a:ext uri="{FF2B5EF4-FFF2-40B4-BE49-F238E27FC236}">
                <a16:creationId xmlns:a16="http://schemas.microsoft.com/office/drawing/2014/main" id="{B3C1CFF3-D158-7DB6-6B7D-60D9546FC10C}"/>
              </a:ext>
              <a:ext uri="{C183D7F6-B498-43B3-948B-1728B52AA6E4}">
                <adec:decorative xmlns:adec="http://schemas.microsoft.com/office/drawing/2017/decorative" val="1"/>
              </a:ext>
            </a:extLst>
          </p:cNvPr>
          <p:cNvGrpSpPr/>
          <p:nvPr/>
        </p:nvGrpSpPr>
        <p:grpSpPr>
          <a:xfrm>
            <a:off x="5089122" y="192363"/>
            <a:ext cx="2063856" cy="2184512"/>
            <a:chOff x="5089122" y="192363"/>
            <a:chExt cx="2063856" cy="2184512"/>
          </a:xfrm>
        </p:grpSpPr>
        <p:pic>
          <p:nvPicPr>
            <p:cNvPr id="7" name="Picture 6">
              <a:extLst>
                <a:ext uri="{FF2B5EF4-FFF2-40B4-BE49-F238E27FC236}">
                  <a16:creationId xmlns:a16="http://schemas.microsoft.com/office/drawing/2014/main" id="{407C6D9D-DAD1-E3A1-006E-98937406EA0F}"/>
                </a:ext>
              </a:extLst>
            </p:cNvPr>
            <p:cNvPicPr>
              <a:picLocks noChangeAspect="1"/>
            </p:cNvPicPr>
            <p:nvPr/>
          </p:nvPicPr>
          <p:blipFill>
            <a:blip r:embed="rId2"/>
            <a:stretch>
              <a:fillRect/>
            </a:stretch>
          </p:blipFill>
          <p:spPr>
            <a:xfrm>
              <a:off x="5089122" y="192363"/>
              <a:ext cx="2063856" cy="2184512"/>
            </a:xfrm>
            <a:prstGeom prst="rect">
              <a:avLst/>
            </a:prstGeom>
          </p:spPr>
        </p:pic>
        <p:sp>
          <p:nvSpPr>
            <p:cNvPr id="25" name="TextBox 24">
              <a:extLst>
                <a:ext uri="{FF2B5EF4-FFF2-40B4-BE49-F238E27FC236}">
                  <a16:creationId xmlns:a16="http://schemas.microsoft.com/office/drawing/2014/main" id="{05F5C6F1-D697-6B0D-91EC-7960B4ABC8F4}"/>
                </a:ext>
              </a:extLst>
            </p:cNvPr>
            <p:cNvSpPr txBox="1"/>
            <p:nvPr/>
          </p:nvSpPr>
          <p:spPr>
            <a:xfrm>
              <a:off x="5205105" y="699982"/>
              <a:ext cx="1781790" cy="923330"/>
            </a:xfrm>
            <a:prstGeom prst="rect">
              <a:avLst/>
            </a:prstGeom>
            <a:noFill/>
          </p:spPr>
          <p:txBody>
            <a:bodyPr wrap="square" rtlCol="0">
              <a:spAutoFit/>
            </a:bodyPr>
            <a:lstStyle/>
            <a:p>
              <a:pPr algn="ctr"/>
              <a:r>
                <a:rPr lang="en-US" dirty="0">
                  <a:latin typeface="Segoe Print" panose="02000600000000000000" pitchFamily="2" charset="0"/>
                </a:rPr>
                <a:t>Shipping costs calculated</a:t>
              </a:r>
            </a:p>
          </p:txBody>
        </p:sp>
      </p:grpSp>
      <p:grpSp>
        <p:nvGrpSpPr>
          <p:cNvPr id="38" name="Group 37">
            <a:extLst>
              <a:ext uri="{FF2B5EF4-FFF2-40B4-BE49-F238E27FC236}">
                <a16:creationId xmlns:a16="http://schemas.microsoft.com/office/drawing/2014/main" id="{AFB7F400-6223-E274-C229-D95628A4F070}"/>
              </a:ext>
              <a:ext uri="{C183D7F6-B498-43B3-948B-1728B52AA6E4}">
                <adec:decorative xmlns:adec="http://schemas.microsoft.com/office/drawing/2017/decorative" val="1"/>
              </a:ext>
            </a:extLst>
          </p:cNvPr>
          <p:cNvGrpSpPr/>
          <p:nvPr/>
        </p:nvGrpSpPr>
        <p:grpSpPr>
          <a:xfrm>
            <a:off x="6069029" y="1530665"/>
            <a:ext cx="2063856" cy="2184512"/>
            <a:chOff x="7337935" y="192363"/>
            <a:chExt cx="2063856" cy="2184512"/>
          </a:xfrm>
        </p:grpSpPr>
        <p:pic>
          <p:nvPicPr>
            <p:cNvPr id="11" name="Picture 10">
              <a:extLst>
                <a:ext uri="{FF2B5EF4-FFF2-40B4-BE49-F238E27FC236}">
                  <a16:creationId xmlns:a16="http://schemas.microsoft.com/office/drawing/2014/main" id="{9F682C3A-32AA-387C-C814-F5EF5B5912AB}"/>
                </a:ext>
              </a:extLst>
            </p:cNvPr>
            <p:cNvPicPr>
              <a:picLocks noChangeAspect="1"/>
            </p:cNvPicPr>
            <p:nvPr/>
          </p:nvPicPr>
          <p:blipFill>
            <a:blip r:embed="rId2"/>
            <a:stretch>
              <a:fillRect/>
            </a:stretch>
          </p:blipFill>
          <p:spPr>
            <a:xfrm>
              <a:off x="7337935" y="192363"/>
              <a:ext cx="2063856" cy="2184512"/>
            </a:xfrm>
            <a:prstGeom prst="rect">
              <a:avLst/>
            </a:prstGeom>
          </p:spPr>
        </p:pic>
        <p:sp>
          <p:nvSpPr>
            <p:cNvPr id="26" name="TextBox 25">
              <a:extLst>
                <a:ext uri="{FF2B5EF4-FFF2-40B4-BE49-F238E27FC236}">
                  <a16:creationId xmlns:a16="http://schemas.microsoft.com/office/drawing/2014/main" id="{2018DD39-211E-B850-3412-0472575DC6A1}"/>
                </a:ext>
              </a:extLst>
            </p:cNvPr>
            <p:cNvSpPr txBox="1"/>
            <p:nvPr/>
          </p:nvSpPr>
          <p:spPr>
            <a:xfrm>
              <a:off x="7426947" y="859344"/>
              <a:ext cx="1781790" cy="646331"/>
            </a:xfrm>
            <a:prstGeom prst="rect">
              <a:avLst/>
            </a:prstGeom>
            <a:noFill/>
          </p:spPr>
          <p:txBody>
            <a:bodyPr wrap="square" rtlCol="0">
              <a:spAutoFit/>
            </a:bodyPr>
            <a:lstStyle/>
            <a:p>
              <a:pPr algn="ctr"/>
              <a:r>
                <a:rPr lang="en-US" dirty="0">
                  <a:latin typeface="Segoe Print" panose="02000600000000000000" pitchFamily="2" charset="0"/>
                </a:rPr>
                <a:t>Sales tax calculated</a:t>
              </a:r>
            </a:p>
          </p:txBody>
        </p:sp>
      </p:grpSp>
      <p:grpSp>
        <p:nvGrpSpPr>
          <p:cNvPr id="39" name="Group 38">
            <a:extLst>
              <a:ext uri="{FF2B5EF4-FFF2-40B4-BE49-F238E27FC236}">
                <a16:creationId xmlns:a16="http://schemas.microsoft.com/office/drawing/2014/main" id="{E68F9865-867D-3C30-78C1-B190F8B53A76}"/>
              </a:ext>
              <a:ext uri="{C183D7F6-B498-43B3-948B-1728B52AA6E4}">
                <adec:decorative xmlns:adec="http://schemas.microsoft.com/office/drawing/2017/decorative" val="1"/>
              </a:ext>
            </a:extLst>
          </p:cNvPr>
          <p:cNvGrpSpPr/>
          <p:nvPr/>
        </p:nvGrpSpPr>
        <p:grpSpPr>
          <a:xfrm>
            <a:off x="1948832" y="2259905"/>
            <a:ext cx="2063856" cy="2184512"/>
            <a:chOff x="467796" y="2409571"/>
            <a:chExt cx="2063856" cy="2184512"/>
          </a:xfrm>
        </p:grpSpPr>
        <p:pic>
          <p:nvPicPr>
            <p:cNvPr id="15" name="Picture 14">
              <a:extLst>
                <a:ext uri="{FF2B5EF4-FFF2-40B4-BE49-F238E27FC236}">
                  <a16:creationId xmlns:a16="http://schemas.microsoft.com/office/drawing/2014/main" id="{7C439EBD-73A6-357D-E120-0C985D612E4F}"/>
                </a:ext>
              </a:extLst>
            </p:cNvPr>
            <p:cNvPicPr>
              <a:picLocks noChangeAspect="1"/>
            </p:cNvPicPr>
            <p:nvPr/>
          </p:nvPicPr>
          <p:blipFill>
            <a:blip r:embed="rId2"/>
            <a:stretch>
              <a:fillRect/>
            </a:stretch>
          </p:blipFill>
          <p:spPr>
            <a:xfrm>
              <a:off x="467796" y="2409571"/>
              <a:ext cx="2063856" cy="2184512"/>
            </a:xfrm>
            <a:prstGeom prst="rect">
              <a:avLst/>
            </a:prstGeom>
          </p:spPr>
        </p:pic>
        <p:sp>
          <p:nvSpPr>
            <p:cNvPr id="27" name="TextBox 26">
              <a:extLst>
                <a:ext uri="{FF2B5EF4-FFF2-40B4-BE49-F238E27FC236}">
                  <a16:creationId xmlns:a16="http://schemas.microsoft.com/office/drawing/2014/main" id="{73BF38DC-D0B9-28D3-E959-64A1A0606A2C}"/>
                </a:ext>
              </a:extLst>
            </p:cNvPr>
            <p:cNvSpPr txBox="1"/>
            <p:nvPr/>
          </p:nvSpPr>
          <p:spPr>
            <a:xfrm>
              <a:off x="519817" y="3125473"/>
              <a:ext cx="1781790" cy="646331"/>
            </a:xfrm>
            <a:prstGeom prst="rect">
              <a:avLst/>
            </a:prstGeom>
            <a:noFill/>
          </p:spPr>
          <p:txBody>
            <a:bodyPr wrap="square" rtlCol="0">
              <a:spAutoFit/>
            </a:bodyPr>
            <a:lstStyle/>
            <a:p>
              <a:pPr algn="ctr"/>
              <a:r>
                <a:rPr lang="en-US" dirty="0">
                  <a:latin typeface="Segoe Print" panose="02000600000000000000" pitchFamily="2" charset="0"/>
                </a:rPr>
                <a:t>Clicked </a:t>
              </a:r>
              <a:br>
                <a:rPr lang="en-US" dirty="0">
                  <a:latin typeface="Segoe Print" panose="02000600000000000000" pitchFamily="2" charset="0"/>
                </a:rPr>
              </a:br>
              <a:r>
                <a:rPr lang="en-US" dirty="0">
                  <a:latin typeface="Segoe Print" panose="02000600000000000000" pitchFamily="2" charset="0"/>
                </a:rPr>
                <a:t>Check Out</a:t>
              </a:r>
            </a:p>
          </p:txBody>
        </p:sp>
      </p:grpSp>
      <p:grpSp>
        <p:nvGrpSpPr>
          <p:cNvPr id="40" name="Group 39">
            <a:extLst>
              <a:ext uri="{FF2B5EF4-FFF2-40B4-BE49-F238E27FC236}">
                <a16:creationId xmlns:a16="http://schemas.microsoft.com/office/drawing/2014/main" id="{C8BE21A8-8D8E-5476-6F7C-CC9D991E9E78}"/>
              </a:ext>
              <a:ext uri="{C183D7F6-B498-43B3-948B-1728B52AA6E4}">
                <adec:decorative xmlns:adec="http://schemas.microsoft.com/office/drawing/2017/decorative" val="1"/>
              </a:ext>
            </a:extLst>
          </p:cNvPr>
          <p:cNvGrpSpPr/>
          <p:nvPr/>
        </p:nvGrpSpPr>
        <p:grpSpPr>
          <a:xfrm>
            <a:off x="4646567" y="2311156"/>
            <a:ext cx="2063856" cy="2184512"/>
            <a:chOff x="4646567" y="2311156"/>
            <a:chExt cx="2063856" cy="2184512"/>
          </a:xfrm>
        </p:grpSpPr>
        <p:pic>
          <p:nvPicPr>
            <p:cNvPr id="17" name="Picture 16">
              <a:extLst>
                <a:ext uri="{FF2B5EF4-FFF2-40B4-BE49-F238E27FC236}">
                  <a16:creationId xmlns:a16="http://schemas.microsoft.com/office/drawing/2014/main" id="{E94E748E-250A-BBF9-326B-C9A286E48089}"/>
                </a:ext>
              </a:extLst>
            </p:cNvPr>
            <p:cNvPicPr>
              <a:picLocks noChangeAspect="1"/>
            </p:cNvPicPr>
            <p:nvPr/>
          </p:nvPicPr>
          <p:blipFill>
            <a:blip r:embed="rId2"/>
            <a:stretch>
              <a:fillRect/>
            </a:stretch>
          </p:blipFill>
          <p:spPr>
            <a:xfrm>
              <a:off x="4646567" y="2311156"/>
              <a:ext cx="2063856" cy="2184512"/>
            </a:xfrm>
            <a:prstGeom prst="rect">
              <a:avLst/>
            </a:prstGeom>
          </p:spPr>
        </p:pic>
        <p:sp>
          <p:nvSpPr>
            <p:cNvPr id="28" name="TextBox 27">
              <a:extLst>
                <a:ext uri="{FF2B5EF4-FFF2-40B4-BE49-F238E27FC236}">
                  <a16:creationId xmlns:a16="http://schemas.microsoft.com/office/drawing/2014/main" id="{B34B11C0-85EC-73AB-F6AA-C237A377DEAB}"/>
                </a:ext>
              </a:extLst>
            </p:cNvPr>
            <p:cNvSpPr txBox="1"/>
            <p:nvPr/>
          </p:nvSpPr>
          <p:spPr>
            <a:xfrm>
              <a:off x="4771795" y="3065111"/>
              <a:ext cx="1781790" cy="646331"/>
            </a:xfrm>
            <a:prstGeom prst="rect">
              <a:avLst/>
            </a:prstGeom>
            <a:noFill/>
          </p:spPr>
          <p:txBody>
            <a:bodyPr wrap="square" rtlCol="0">
              <a:spAutoFit/>
            </a:bodyPr>
            <a:lstStyle/>
            <a:p>
              <a:pPr algn="ctr"/>
              <a:r>
                <a:rPr lang="en-US" dirty="0">
                  <a:latin typeface="Segoe Print" panose="02000600000000000000" pitchFamily="2" charset="0"/>
                </a:rPr>
                <a:t>Payment accepted</a:t>
              </a:r>
            </a:p>
          </p:txBody>
        </p:sp>
      </p:grpSp>
      <p:grpSp>
        <p:nvGrpSpPr>
          <p:cNvPr id="41" name="Group 40">
            <a:extLst>
              <a:ext uri="{FF2B5EF4-FFF2-40B4-BE49-F238E27FC236}">
                <a16:creationId xmlns:a16="http://schemas.microsoft.com/office/drawing/2014/main" id="{F7C398BF-2764-C94C-183D-5620CE42A8D8}"/>
              </a:ext>
              <a:ext uri="{C183D7F6-B498-43B3-948B-1728B52AA6E4}">
                <adec:decorative xmlns:adec="http://schemas.microsoft.com/office/drawing/2017/decorative" val="1"/>
              </a:ext>
            </a:extLst>
          </p:cNvPr>
          <p:cNvGrpSpPr/>
          <p:nvPr/>
        </p:nvGrpSpPr>
        <p:grpSpPr>
          <a:xfrm>
            <a:off x="8725334" y="3118334"/>
            <a:ext cx="2063856" cy="2184512"/>
            <a:chOff x="5178134" y="2409571"/>
            <a:chExt cx="2063856" cy="2184512"/>
          </a:xfrm>
        </p:grpSpPr>
        <p:pic>
          <p:nvPicPr>
            <p:cNvPr id="14" name="Picture 13">
              <a:extLst>
                <a:ext uri="{FF2B5EF4-FFF2-40B4-BE49-F238E27FC236}">
                  <a16:creationId xmlns:a16="http://schemas.microsoft.com/office/drawing/2014/main" id="{91333D19-B227-CD6C-1C87-A3BFCA58DB8E}"/>
                </a:ext>
              </a:extLst>
            </p:cNvPr>
            <p:cNvPicPr>
              <a:picLocks noChangeAspect="1"/>
            </p:cNvPicPr>
            <p:nvPr/>
          </p:nvPicPr>
          <p:blipFill>
            <a:blip r:embed="rId2"/>
            <a:stretch>
              <a:fillRect/>
            </a:stretch>
          </p:blipFill>
          <p:spPr>
            <a:xfrm>
              <a:off x="5178134" y="2409571"/>
              <a:ext cx="2063856" cy="2184512"/>
            </a:xfrm>
            <a:prstGeom prst="rect">
              <a:avLst/>
            </a:prstGeom>
          </p:spPr>
        </p:pic>
        <p:sp>
          <p:nvSpPr>
            <p:cNvPr id="29" name="TextBox 28">
              <a:extLst>
                <a:ext uri="{FF2B5EF4-FFF2-40B4-BE49-F238E27FC236}">
                  <a16:creationId xmlns:a16="http://schemas.microsoft.com/office/drawing/2014/main" id="{6328A63D-4B30-02FA-1F56-F1691275FCDA}"/>
                </a:ext>
              </a:extLst>
            </p:cNvPr>
            <p:cNvSpPr txBox="1"/>
            <p:nvPr/>
          </p:nvSpPr>
          <p:spPr>
            <a:xfrm>
              <a:off x="5319167" y="3042267"/>
              <a:ext cx="1781790" cy="646331"/>
            </a:xfrm>
            <a:prstGeom prst="rect">
              <a:avLst/>
            </a:prstGeom>
            <a:noFill/>
          </p:spPr>
          <p:txBody>
            <a:bodyPr wrap="square" rtlCol="0">
              <a:spAutoFit/>
            </a:bodyPr>
            <a:lstStyle/>
            <a:p>
              <a:pPr algn="ctr"/>
              <a:r>
                <a:rPr lang="en-US" dirty="0">
                  <a:latin typeface="Segoe Print" panose="02000600000000000000" pitchFamily="2" charset="0"/>
                </a:rPr>
                <a:t>Order submitted</a:t>
              </a:r>
            </a:p>
          </p:txBody>
        </p:sp>
      </p:grpSp>
      <p:grpSp>
        <p:nvGrpSpPr>
          <p:cNvPr id="42" name="Group 41">
            <a:extLst>
              <a:ext uri="{FF2B5EF4-FFF2-40B4-BE49-F238E27FC236}">
                <a16:creationId xmlns:a16="http://schemas.microsoft.com/office/drawing/2014/main" id="{C957C837-F1AC-3A63-1690-4DC01AC3BA5A}"/>
              </a:ext>
              <a:ext uri="{C183D7F6-B498-43B3-948B-1728B52AA6E4}">
                <adec:decorative xmlns:adec="http://schemas.microsoft.com/office/drawing/2017/decorative" val="1"/>
              </a:ext>
            </a:extLst>
          </p:cNvPr>
          <p:cNvGrpSpPr/>
          <p:nvPr/>
        </p:nvGrpSpPr>
        <p:grpSpPr>
          <a:xfrm>
            <a:off x="7426947" y="2409571"/>
            <a:ext cx="2063856" cy="2184512"/>
            <a:chOff x="7426947" y="2409571"/>
            <a:chExt cx="2063856" cy="2184512"/>
          </a:xfrm>
        </p:grpSpPr>
        <p:pic>
          <p:nvPicPr>
            <p:cNvPr id="16" name="Picture 15">
              <a:extLst>
                <a:ext uri="{FF2B5EF4-FFF2-40B4-BE49-F238E27FC236}">
                  <a16:creationId xmlns:a16="http://schemas.microsoft.com/office/drawing/2014/main" id="{56F3A142-8BAF-0071-CBC5-6D4EED81A6CA}"/>
                </a:ext>
              </a:extLst>
            </p:cNvPr>
            <p:cNvPicPr>
              <a:picLocks noChangeAspect="1"/>
            </p:cNvPicPr>
            <p:nvPr/>
          </p:nvPicPr>
          <p:blipFill>
            <a:blip r:embed="rId2"/>
            <a:stretch>
              <a:fillRect/>
            </a:stretch>
          </p:blipFill>
          <p:spPr>
            <a:xfrm>
              <a:off x="7426947" y="2409571"/>
              <a:ext cx="2063856" cy="2184512"/>
            </a:xfrm>
            <a:prstGeom prst="rect">
              <a:avLst/>
            </a:prstGeom>
          </p:spPr>
        </p:pic>
        <p:sp>
          <p:nvSpPr>
            <p:cNvPr id="30" name="TextBox 29">
              <a:extLst>
                <a:ext uri="{FF2B5EF4-FFF2-40B4-BE49-F238E27FC236}">
                  <a16:creationId xmlns:a16="http://schemas.microsoft.com/office/drawing/2014/main" id="{4BAE5F41-48C1-D492-9EE2-C09B820A9756}"/>
                </a:ext>
              </a:extLst>
            </p:cNvPr>
            <p:cNvSpPr txBox="1"/>
            <p:nvPr/>
          </p:nvSpPr>
          <p:spPr>
            <a:xfrm>
              <a:off x="7478968" y="2903767"/>
              <a:ext cx="1781790" cy="646331"/>
            </a:xfrm>
            <a:prstGeom prst="rect">
              <a:avLst/>
            </a:prstGeom>
            <a:noFill/>
          </p:spPr>
          <p:txBody>
            <a:bodyPr wrap="square" rtlCol="0">
              <a:spAutoFit/>
            </a:bodyPr>
            <a:lstStyle/>
            <a:p>
              <a:pPr algn="ctr"/>
              <a:r>
                <a:rPr lang="en-US" dirty="0">
                  <a:latin typeface="Segoe Print" panose="02000600000000000000" pitchFamily="2" charset="0"/>
                </a:rPr>
                <a:t>Searched </a:t>
              </a:r>
            </a:p>
            <a:p>
              <a:pPr algn="ctr"/>
              <a:r>
                <a:rPr lang="en-US" dirty="0">
                  <a:latin typeface="Segoe Print" panose="02000600000000000000" pitchFamily="2" charset="0"/>
                </a:rPr>
                <a:t>for item</a:t>
              </a:r>
            </a:p>
          </p:txBody>
        </p:sp>
      </p:grpSp>
      <p:grpSp>
        <p:nvGrpSpPr>
          <p:cNvPr id="46" name="Group 45">
            <a:extLst>
              <a:ext uri="{FF2B5EF4-FFF2-40B4-BE49-F238E27FC236}">
                <a16:creationId xmlns:a16="http://schemas.microsoft.com/office/drawing/2014/main" id="{8E03CDD6-E5D1-5342-183A-AD16F304FD4C}"/>
              </a:ext>
              <a:ext uri="{C183D7F6-B498-43B3-948B-1728B52AA6E4}">
                <adec:decorative xmlns:adec="http://schemas.microsoft.com/office/drawing/2017/decorative" val="1"/>
              </a:ext>
            </a:extLst>
          </p:cNvPr>
          <p:cNvGrpSpPr/>
          <p:nvPr/>
        </p:nvGrpSpPr>
        <p:grpSpPr>
          <a:xfrm>
            <a:off x="2403140" y="3937209"/>
            <a:ext cx="2063856" cy="2184512"/>
            <a:chOff x="474540" y="4673983"/>
            <a:chExt cx="2063856" cy="2184512"/>
          </a:xfrm>
        </p:grpSpPr>
        <p:pic>
          <p:nvPicPr>
            <p:cNvPr id="19" name="Picture 18">
              <a:extLst>
                <a:ext uri="{FF2B5EF4-FFF2-40B4-BE49-F238E27FC236}">
                  <a16:creationId xmlns:a16="http://schemas.microsoft.com/office/drawing/2014/main" id="{FC2DFFE1-CC60-C8F3-A060-66C4D12B1159}"/>
                </a:ext>
              </a:extLst>
            </p:cNvPr>
            <p:cNvPicPr>
              <a:picLocks noChangeAspect="1"/>
            </p:cNvPicPr>
            <p:nvPr/>
          </p:nvPicPr>
          <p:blipFill>
            <a:blip r:embed="rId2"/>
            <a:stretch>
              <a:fillRect/>
            </a:stretch>
          </p:blipFill>
          <p:spPr>
            <a:xfrm>
              <a:off x="474540" y="4673983"/>
              <a:ext cx="2063856" cy="2184512"/>
            </a:xfrm>
            <a:prstGeom prst="rect">
              <a:avLst/>
            </a:prstGeom>
          </p:spPr>
        </p:pic>
        <p:sp>
          <p:nvSpPr>
            <p:cNvPr id="31" name="TextBox 30">
              <a:extLst>
                <a:ext uri="{FF2B5EF4-FFF2-40B4-BE49-F238E27FC236}">
                  <a16:creationId xmlns:a16="http://schemas.microsoft.com/office/drawing/2014/main" id="{78E56165-4D22-6DB3-A5CE-AEBD0539C564}"/>
                </a:ext>
              </a:extLst>
            </p:cNvPr>
            <p:cNvSpPr txBox="1"/>
            <p:nvPr/>
          </p:nvSpPr>
          <p:spPr>
            <a:xfrm>
              <a:off x="568564" y="5309985"/>
              <a:ext cx="1781790" cy="646331"/>
            </a:xfrm>
            <a:prstGeom prst="rect">
              <a:avLst/>
            </a:prstGeom>
            <a:noFill/>
          </p:spPr>
          <p:txBody>
            <a:bodyPr wrap="square" rtlCol="0">
              <a:spAutoFit/>
            </a:bodyPr>
            <a:lstStyle/>
            <a:p>
              <a:pPr algn="ctr"/>
              <a:r>
                <a:rPr lang="en-US" dirty="0">
                  <a:latin typeface="Segoe Print" panose="02000600000000000000" pitchFamily="2" charset="0"/>
                </a:rPr>
                <a:t>Processed the order</a:t>
              </a:r>
            </a:p>
          </p:txBody>
        </p:sp>
      </p:grpSp>
      <p:grpSp>
        <p:nvGrpSpPr>
          <p:cNvPr id="45" name="Group 44">
            <a:extLst>
              <a:ext uri="{FF2B5EF4-FFF2-40B4-BE49-F238E27FC236}">
                <a16:creationId xmlns:a16="http://schemas.microsoft.com/office/drawing/2014/main" id="{6BD2676B-C303-06AE-8A1D-3640DA2AC33A}"/>
              </a:ext>
              <a:ext uri="{C183D7F6-B498-43B3-948B-1728B52AA6E4}">
                <adec:decorative xmlns:adec="http://schemas.microsoft.com/office/drawing/2017/decorative" val="1"/>
              </a:ext>
            </a:extLst>
          </p:cNvPr>
          <p:cNvGrpSpPr/>
          <p:nvPr/>
        </p:nvGrpSpPr>
        <p:grpSpPr>
          <a:xfrm>
            <a:off x="1372561" y="1023993"/>
            <a:ext cx="2063856" cy="2184512"/>
            <a:chOff x="2829709" y="4673983"/>
            <a:chExt cx="2063856" cy="2184512"/>
          </a:xfrm>
        </p:grpSpPr>
        <p:pic>
          <p:nvPicPr>
            <p:cNvPr id="21" name="Picture 20">
              <a:extLst>
                <a:ext uri="{FF2B5EF4-FFF2-40B4-BE49-F238E27FC236}">
                  <a16:creationId xmlns:a16="http://schemas.microsoft.com/office/drawing/2014/main" id="{B469B72E-ACF9-1D50-0343-60D094472D9C}"/>
                </a:ext>
              </a:extLst>
            </p:cNvPr>
            <p:cNvPicPr>
              <a:picLocks noChangeAspect="1"/>
            </p:cNvPicPr>
            <p:nvPr/>
          </p:nvPicPr>
          <p:blipFill>
            <a:blip r:embed="rId2"/>
            <a:stretch>
              <a:fillRect/>
            </a:stretch>
          </p:blipFill>
          <p:spPr>
            <a:xfrm>
              <a:off x="2829709" y="4673983"/>
              <a:ext cx="2063856" cy="2184512"/>
            </a:xfrm>
            <a:prstGeom prst="rect">
              <a:avLst/>
            </a:prstGeom>
          </p:spPr>
        </p:pic>
        <p:sp>
          <p:nvSpPr>
            <p:cNvPr id="32" name="TextBox 31">
              <a:extLst>
                <a:ext uri="{FF2B5EF4-FFF2-40B4-BE49-F238E27FC236}">
                  <a16:creationId xmlns:a16="http://schemas.microsoft.com/office/drawing/2014/main" id="{3774BAE5-D206-A5D5-51D8-5D90ED6224A7}"/>
                </a:ext>
              </a:extLst>
            </p:cNvPr>
            <p:cNvSpPr txBox="1"/>
            <p:nvPr/>
          </p:nvSpPr>
          <p:spPr>
            <a:xfrm>
              <a:off x="3016019" y="5497567"/>
              <a:ext cx="1781790" cy="646331"/>
            </a:xfrm>
            <a:prstGeom prst="rect">
              <a:avLst/>
            </a:prstGeom>
            <a:noFill/>
          </p:spPr>
          <p:txBody>
            <a:bodyPr wrap="square" rtlCol="0">
              <a:spAutoFit/>
            </a:bodyPr>
            <a:lstStyle/>
            <a:p>
              <a:pPr algn="ctr"/>
              <a:r>
                <a:rPr lang="en-US" dirty="0">
                  <a:latin typeface="Segoe Print" panose="02000600000000000000" pitchFamily="2" charset="0"/>
                </a:rPr>
                <a:t>Added item to cart</a:t>
              </a:r>
            </a:p>
          </p:txBody>
        </p:sp>
      </p:grpSp>
      <p:grpSp>
        <p:nvGrpSpPr>
          <p:cNvPr id="44" name="Group 43">
            <a:extLst>
              <a:ext uri="{FF2B5EF4-FFF2-40B4-BE49-F238E27FC236}">
                <a16:creationId xmlns:a16="http://schemas.microsoft.com/office/drawing/2014/main" id="{573BB330-81FC-32DD-0C91-71EA749C91AD}"/>
              </a:ext>
              <a:ext uri="{C183D7F6-B498-43B3-948B-1728B52AA6E4}">
                <adec:decorative xmlns:adec="http://schemas.microsoft.com/office/drawing/2017/decorative" val="1"/>
              </a:ext>
            </a:extLst>
          </p:cNvPr>
          <p:cNvGrpSpPr/>
          <p:nvPr/>
        </p:nvGrpSpPr>
        <p:grpSpPr>
          <a:xfrm>
            <a:off x="5146536" y="4594083"/>
            <a:ext cx="2063856" cy="2184512"/>
            <a:chOff x="5146536" y="4594083"/>
            <a:chExt cx="2063856" cy="2184512"/>
          </a:xfrm>
        </p:grpSpPr>
        <p:pic>
          <p:nvPicPr>
            <p:cNvPr id="18" name="Picture 17">
              <a:extLst>
                <a:ext uri="{FF2B5EF4-FFF2-40B4-BE49-F238E27FC236}">
                  <a16:creationId xmlns:a16="http://schemas.microsoft.com/office/drawing/2014/main" id="{2F281862-DEA5-7E20-BE97-D9B8864EDCC4}"/>
                </a:ext>
              </a:extLst>
            </p:cNvPr>
            <p:cNvPicPr>
              <a:picLocks noChangeAspect="1"/>
            </p:cNvPicPr>
            <p:nvPr/>
          </p:nvPicPr>
          <p:blipFill>
            <a:blip r:embed="rId2"/>
            <a:stretch>
              <a:fillRect/>
            </a:stretch>
          </p:blipFill>
          <p:spPr>
            <a:xfrm>
              <a:off x="5146536" y="4594083"/>
              <a:ext cx="2063856" cy="2184512"/>
            </a:xfrm>
            <a:prstGeom prst="rect">
              <a:avLst/>
            </a:prstGeom>
          </p:spPr>
        </p:pic>
        <p:sp>
          <p:nvSpPr>
            <p:cNvPr id="33" name="TextBox 32">
              <a:extLst>
                <a:ext uri="{FF2B5EF4-FFF2-40B4-BE49-F238E27FC236}">
                  <a16:creationId xmlns:a16="http://schemas.microsoft.com/office/drawing/2014/main" id="{2FAECD41-DF20-319C-5766-D52CC6DBD863}"/>
                </a:ext>
              </a:extLst>
            </p:cNvPr>
            <p:cNvSpPr txBox="1"/>
            <p:nvPr/>
          </p:nvSpPr>
          <p:spPr>
            <a:xfrm>
              <a:off x="5319167" y="5017391"/>
              <a:ext cx="1781790" cy="1200329"/>
            </a:xfrm>
            <a:prstGeom prst="rect">
              <a:avLst/>
            </a:prstGeom>
            <a:noFill/>
          </p:spPr>
          <p:txBody>
            <a:bodyPr wrap="square" rtlCol="0">
              <a:spAutoFit/>
            </a:bodyPr>
            <a:lstStyle/>
            <a:p>
              <a:pPr algn="ctr"/>
              <a:r>
                <a:rPr lang="en-US" dirty="0">
                  <a:latin typeface="Segoe Print" panose="02000600000000000000" pitchFamily="2" charset="0"/>
                </a:rPr>
                <a:t>Searched order history for order status</a:t>
              </a:r>
            </a:p>
          </p:txBody>
        </p:sp>
      </p:grpSp>
      <p:grpSp>
        <p:nvGrpSpPr>
          <p:cNvPr id="43" name="Group 42">
            <a:extLst>
              <a:ext uri="{FF2B5EF4-FFF2-40B4-BE49-F238E27FC236}">
                <a16:creationId xmlns:a16="http://schemas.microsoft.com/office/drawing/2014/main" id="{4B0CD018-A94C-1A30-4EEF-1815962ACF55}"/>
              </a:ext>
              <a:ext uri="{C183D7F6-B498-43B3-948B-1728B52AA6E4}">
                <adec:decorative xmlns:adec="http://schemas.microsoft.com/office/drawing/2017/decorative" val="1"/>
              </a:ext>
            </a:extLst>
          </p:cNvPr>
          <p:cNvGrpSpPr/>
          <p:nvPr/>
        </p:nvGrpSpPr>
        <p:grpSpPr>
          <a:xfrm>
            <a:off x="7433691" y="4673983"/>
            <a:ext cx="2063856" cy="2184512"/>
            <a:chOff x="7433691" y="4673983"/>
            <a:chExt cx="2063856" cy="2184512"/>
          </a:xfrm>
        </p:grpSpPr>
        <p:pic>
          <p:nvPicPr>
            <p:cNvPr id="20" name="Picture 19">
              <a:extLst>
                <a:ext uri="{FF2B5EF4-FFF2-40B4-BE49-F238E27FC236}">
                  <a16:creationId xmlns:a16="http://schemas.microsoft.com/office/drawing/2014/main" id="{6900EA69-7752-5273-AEB9-A0EFEEDCEE9D}"/>
                </a:ext>
              </a:extLst>
            </p:cNvPr>
            <p:cNvPicPr>
              <a:picLocks noChangeAspect="1"/>
            </p:cNvPicPr>
            <p:nvPr/>
          </p:nvPicPr>
          <p:blipFill>
            <a:blip r:embed="rId2"/>
            <a:stretch>
              <a:fillRect/>
            </a:stretch>
          </p:blipFill>
          <p:spPr>
            <a:xfrm>
              <a:off x="7433691" y="4673983"/>
              <a:ext cx="2063856" cy="2184512"/>
            </a:xfrm>
            <a:prstGeom prst="rect">
              <a:avLst/>
            </a:prstGeom>
          </p:spPr>
        </p:pic>
        <p:sp>
          <p:nvSpPr>
            <p:cNvPr id="34" name="TextBox 33">
              <a:extLst>
                <a:ext uri="{FF2B5EF4-FFF2-40B4-BE49-F238E27FC236}">
                  <a16:creationId xmlns:a16="http://schemas.microsoft.com/office/drawing/2014/main" id="{39A8B936-4E21-3AAB-FF38-0F985F0E1D64}"/>
                </a:ext>
              </a:extLst>
            </p:cNvPr>
            <p:cNvSpPr txBox="1"/>
            <p:nvPr/>
          </p:nvSpPr>
          <p:spPr>
            <a:xfrm>
              <a:off x="7556226" y="5359068"/>
              <a:ext cx="1781790" cy="646331"/>
            </a:xfrm>
            <a:prstGeom prst="rect">
              <a:avLst/>
            </a:prstGeom>
            <a:noFill/>
          </p:spPr>
          <p:txBody>
            <a:bodyPr wrap="square" rtlCol="0">
              <a:spAutoFit/>
            </a:bodyPr>
            <a:lstStyle/>
            <a:p>
              <a:pPr algn="ctr"/>
              <a:r>
                <a:rPr lang="en-US" dirty="0">
                  <a:latin typeface="Segoe Print" panose="02000600000000000000" pitchFamily="2" charset="0"/>
                </a:rPr>
                <a:t>Delivered  the order</a:t>
              </a:r>
            </a:p>
          </p:txBody>
        </p:sp>
      </p:grpSp>
    </p:spTree>
    <p:extLst>
      <p:ext uri="{BB962C8B-B14F-4D97-AF65-F5344CB8AC3E}">
        <p14:creationId xmlns:p14="http://schemas.microsoft.com/office/powerpoint/2010/main" val="358185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375E-6 -4.81481E-6 L -0.09831 -0.12453 " pathEditMode="relative" rAng="0" ptsTypes="AA">
                                      <p:cBhvr>
                                        <p:cTn id="6" dur="500" fill="hold"/>
                                        <p:tgtEl>
                                          <p:spTgt spid="45"/>
                                        </p:tgtEl>
                                        <p:attrNameLst>
                                          <p:attrName>ppt_x</p:attrName>
                                          <p:attrName>ppt_y</p:attrName>
                                        </p:attrNameLst>
                                      </p:cBhvr>
                                      <p:rCtr x="-4922" y="-6227"/>
                                    </p:animMotion>
                                  </p:childTnLst>
                                </p:cTn>
                              </p:par>
                            </p:childTnLst>
                          </p:cTn>
                        </p:par>
                        <p:par>
                          <p:cTn id="7" fill="hold">
                            <p:stCondLst>
                              <p:cond delay="500"/>
                            </p:stCondLst>
                            <p:childTnLst>
                              <p:par>
                                <p:cTn id="8" presetID="49" presetClass="path" presetSubtype="0" accel="50000" decel="50000" fill="hold" nodeType="afterEffect">
                                  <p:stCondLst>
                                    <p:cond delay="0"/>
                                  </p:stCondLst>
                                  <p:childTnLst>
                                    <p:animMotion origin="layout" path="M 2.22045E-16 1.85185E-6 L -0.59258 0.27315 " pathEditMode="relative" rAng="0" ptsTypes="AA">
                                      <p:cBhvr>
                                        <p:cTn id="9" dur="500" fill="hold"/>
                                        <p:tgtEl>
                                          <p:spTgt spid="42"/>
                                        </p:tgtEl>
                                        <p:attrNameLst>
                                          <p:attrName>ppt_x</p:attrName>
                                          <p:attrName>ppt_y</p:attrName>
                                        </p:attrNameLst>
                                      </p:cBhvr>
                                      <p:rCtr x="-29635" y="13657"/>
                                    </p:animMotion>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0 0 L -0.25 0 E" pathEditMode="relative" ptsTypes="">
                                      <p:cBhvr>
                                        <p:cTn id="12" dur="500" fill="hold"/>
                                        <p:tgtEl>
                                          <p:spTgt spid="44"/>
                                        </p:tgtEl>
                                        <p:attrNameLst>
                                          <p:attrName>ppt_x</p:attrName>
                                          <p:attrName>ppt_y</p:attrName>
                                        </p:attrNameLst>
                                      </p:cBhvr>
                                    </p:animMotion>
                                  </p:childTnLst>
                                </p:cTn>
                              </p:par>
                            </p:childTnLst>
                          </p:cTn>
                        </p:par>
                        <p:par>
                          <p:cTn id="13" fill="hold">
                            <p:stCondLst>
                              <p:cond delay="1500"/>
                            </p:stCondLst>
                            <p:childTnLst>
                              <p:par>
                                <p:cTn id="14" presetID="42" presetClass="path" presetSubtype="0" accel="50000" decel="50000" fill="hold" nodeType="afterEffect">
                                  <p:stCondLst>
                                    <p:cond delay="0"/>
                                  </p:stCondLst>
                                  <p:childTnLst>
                                    <p:animMotion origin="layout" path="M -1.25E-6 1.11111E-6 L -0.03971 0.19259 " pathEditMode="relative" rAng="0" ptsTypes="AA">
                                      <p:cBhvr>
                                        <p:cTn id="15" dur="500" fill="hold"/>
                                        <p:tgtEl>
                                          <p:spTgt spid="39"/>
                                        </p:tgtEl>
                                        <p:attrNameLst>
                                          <p:attrName>ppt_x</p:attrName>
                                          <p:attrName>ppt_y</p:attrName>
                                        </p:attrNameLst>
                                      </p:cBhvr>
                                      <p:rCtr x="-1992" y="9630"/>
                                    </p:animMotion>
                                  </p:childTnLst>
                                </p:cTn>
                              </p:par>
                            </p:childTnLst>
                          </p:cTn>
                        </p:par>
                        <p:par>
                          <p:cTn id="16" fill="hold">
                            <p:stCondLst>
                              <p:cond delay="2000"/>
                            </p:stCondLst>
                            <p:childTnLst>
                              <p:par>
                                <p:cTn id="17" presetID="42" presetClass="path" presetSubtype="0" accel="50000" decel="50000" fill="hold" nodeType="afterEffect">
                                  <p:stCondLst>
                                    <p:cond delay="0"/>
                                  </p:stCondLst>
                                  <p:childTnLst>
                                    <p:animMotion origin="layout" path="M -8.33333E-7 -3.33333E-6 L 0.54089 -0.55764 " pathEditMode="relative" rAng="0" ptsTypes="AA">
                                      <p:cBhvr>
                                        <p:cTn id="18" dur="500" fill="hold"/>
                                        <p:tgtEl>
                                          <p:spTgt spid="46"/>
                                        </p:tgtEl>
                                        <p:attrNameLst>
                                          <p:attrName>ppt_x</p:attrName>
                                          <p:attrName>ppt_y</p:attrName>
                                        </p:attrNameLst>
                                      </p:cBhvr>
                                      <p:rCtr x="27044" y="-27894"/>
                                    </p:animMotion>
                                  </p:childTnLst>
                                </p:cTn>
                              </p:par>
                            </p:childTnLst>
                          </p:cTn>
                        </p:par>
                        <p:par>
                          <p:cTn id="19" fill="hold">
                            <p:stCondLst>
                              <p:cond delay="2500"/>
                            </p:stCondLst>
                            <p:childTnLst>
                              <p:par>
                                <p:cTn id="20" presetID="42" presetClass="path" presetSubtype="0" accel="50000" decel="50000" fill="hold" nodeType="afterEffect">
                                  <p:stCondLst>
                                    <p:cond delay="0"/>
                                  </p:stCondLst>
                                  <p:childTnLst>
                                    <p:animMotion origin="layout" path="M -4.16667E-7 1.11111E-6 L 0.09622 0.25162 " pathEditMode="relative" rAng="0" ptsTypes="AA">
                                      <p:cBhvr>
                                        <p:cTn id="21" dur="500" fill="hold"/>
                                        <p:tgtEl>
                                          <p:spTgt spid="41"/>
                                        </p:tgtEl>
                                        <p:attrNameLst>
                                          <p:attrName>ppt_x</p:attrName>
                                          <p:attrName>ppt_y</p:attrName>
                                        </p:attrNameLst>
                                      </p:cBhvr>
                                      <p:rCtr x="4805" y="12569"/>
                                    </p:animMotion>
                                  </p:childTnLst>
                                </p:cTn>
                              </p:par>
                            </p:childTnLst>
                          </p:cTn>
                        </p:par>
                        <p:par>
                          <p:cTn id="22" fill="hold">
                            <p:stCondLst>
                              <p:cond delay="3000"/>
                            </p:stCondLst>
                            <p:childTnLst>
                              <p:par>
                                <p:cTn id="23" presetID="63" presetClass="path" presetSubtype="0" accel="50000" decel="50000" fill="hold" nodeType="afterEffect">
                                  <p:stCondLst>
                                    <p:cond delay="0"/>
                                  </p:stCondLst>
                                  <p:childTnLst>
                                    <p:animMotion origin="layout" path="M -1.875E-6 2.59259E-6 L 0.17722 0.00069 " pathEditMode="relative" rAng="0" ptsTypes="AA">
                                      <p:cBhvr>
                                        <p:cTn id="24" dur="500" fill="hold"/>
                                        <p:tgtEl>
                                          <p:spTgt spid="38"/>
                                        </p:tgtEl>
                                        <p:attrNameLst>
                                          <p:attrName>ppt_x</p:attrName>
                                          <p:attrName>ppt_y</p:attrName>
                                        </p:attrNameLst>
                                      </p:cBhvr>
                                      <p:rCtr x="8854" y="23"/>
                                    </p:animMotion>
                                  </p:childTnLst>
                                </p:cTn>
                              </p:par>
                            </p:childTnLst>
                          </p:cTn>
                        </p:par>
                        <p:par>
                          <p:cTn id="25" fill="hold">
                            <p:stCondLst>
                              <p:cond delay="3500"/>
                            </p:stCondLst>
                            <p:childTnLst>
                              <p:par>
                                <p:cTn id="26" presetID="63" presetClass="path" presetSubtype="0" accel="50000" decel="50000" fill="hold" nodeType="afterEffect">
                                  <p:stCondLst>
                                    <p:cond delay="0"/>
                                  </p:stCondLst>
                                  <p:childTnLst>
                                    <p:animMotion origin="layout" path="M -3.33333E-6 1.48148E-6 L 0.21355 -0.00255 " pathEditMode="relative" rAng="0" ptsTypes="AA">
                                      <p:cBhvr>
                                        <p:cTn id="27" dur="500" fill="hold"/>
                                        <p:tgtEl>
                                          <p:spTgt spid="37"/>
                                        </p:tgtEl>
                                        <p:attrNameLst>
                                          <p:attrName>ppt_x</p:attrName>
                                          <p:attrName>ppt_y</p:attrName>
                                        </p:attrNameLst>
                                      </p:cBhvr>
                                      <p:rCtr x="10677" y="-139"/>
                                    </p:animMotion>
                                  </p:childTnLst>
                                </p:cTn>
                              </p:par>
                            </p:childTnLst>
                          </p:cTn>
                        </p:par>
                        <p:par>
                          <p:cTn id="28" fill="hold">
                            <p:stCondLst>
                              <p:cond delay="4000"/>
                            </p:stCondLst>
                            <p:childTnLst>
                              <p:par>
                                <p:cTn id="29" presetID="42" presetClass="path" presetSubtype="0" accel="50000" decel="50000" fill="hold" nodeType="afterEffect">
                                  <p:stCondLst>
                                    <p:cond delay="0"/>
                                  </p:stCondLst>
                                  <p:childTnLst>
                                    <p:animMotion origin="layout" path="M 4.79167E-6 3.7037E-6 L 0.3345 0.11759 " pathEditMode="relative" rAng="0" ptsTypes="AA">
                                      <p:cBhvr>
                                        <p:cTn id="30" dur="2000" fill="hold"/>
                                        <p:tgtEl>
                                          <p:spTgt spid="40"/>
                                        </p:tgtEl>
                                        <p:attrNameLst>
                                          <p:attrName>ppt_x</p:attrName>
                                          <p:attrName>ppt_y</p:attrName>
                                        </p:attrNameLst>
                                      </p:cBhvr>
                                      <p:rCtr x="16823" y="5926"/>
                                    </p:animMotion>
                                  </p:childTnLst>
                                </p:cTn>
                              </p:par>
                            </p:childTnLst>
                          </p:cTn>
                        </p:par>
                        <p:par>
                          <p:cTn id="31" fill="hold">
                            <p:stCondLst>
                              <p:cond delay="6000"/>
                            </p:stCondLst>
                            <p:childTnLst>
                              <p:par>
                                <p:cTn id="32" presetID="63" presetClass="path" presetSubtype="0" accel="50000" decel="50000" fill="hold" nodeType="afterEffect">
                                  <p:stCondLst>
                                    <p:cond delay="0"/>
                                  </p:stCondLst>
                                  <p:childTnLst>
                                    <p:animMotion origin="layout" path="M 0 0 L 0.25 0 E" pathEditMode="relative" ptsTypes="">
                                      <p:cBhvr>
                                        <p:cTn id="33" dur="2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52E85-C435-DA81-2BE9-A660DC057ABD}"/>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E357CE07-765F-C30A-EAE6-BDB7A4256150}"/>
              </a:ext>
            </a:extLst>
          </p:cNvPr>
          <p:cNvSpPr>
            <a:spLocks noGrp="1"/>
          </p:cNvSpPr>
          <p:nvPr>
            <p:ph type="title" idx="4294967295"/>
          </p:nvPr>
        </p:nvSpPr>
        <p:spPr>
          <a:xfrm>
            <a:off x="575296" y="-1846659"/>
            <a:ext cx="5443720" cy="1846659"/>
          </a:xfrm>
        </p:spPr>
        <p:txBody>
          <a:bodyPr vert="horz" wrap="square" lIns="0" tIns="0" rIns="0" bIns="0" rtlCol="0" anchor="b">
            <a:spAutoFit/>
          </a:bodyPr>
          <a:lstStyle/>
          <a:p>
            <a:r>
              <a:rPr lang="en-US" dirty="0"/>
              <a:t>Dividing the sorted events into aggregates</a:t>
            </a:r>
          </a:p>
        </p:txBody>
      </p:sp>
      <p:sp>
        <p:nvSpPr>
          <p:cNvPr id="48" name="TextBox 47">
            <a:extLst>
              <a:ext uri="{FF2B5EF4-FFF2-40B4-BE49-F238E27FC236}">
                <a16:creationId xmlns:a16="http://schemas.microsoft.com/office/drawing/2014/main" id="{5D05AC78-6590-53BC-8493-85E75A61E96B}"/>
              </a:ext>
            </a:extLst>
          </p:cNvPr>
          <p:cNvSpPr txBox="1"/>
          <p:nvPr/>
        </p:nvSpPr>
        <p:spPr>
          <a:xfrm>
            <a:off x="6226296" y="-1123805"/>
            <a:ext cx="5965704" cy="984885"/>
          </a:xfrm>
          <a:prstGeom prst="rect">
            <a:avLst/>
          </a:prstGeom>
          <a:noFill/>
        </p:spPr>
        <p:txBody>
          <a:bodyPr wrap="square" lIns="0" tIns="0" rIns="0" bIns="0" rtlCol="0">
            <a:spAutoFit/>
          </a:bodyPr>
          <a:lstStyle/>
          <a:p>
            <a:pPr algn="l"/>
            <a:r>
              <a:rPr lang="en-US" sz="800" dirty="0">
                <a:latin typeface="Open Sans" panose="020B0606030504020204" pitchFamily="34" charset="0"/>
                <a:ea typeface="Open Sans" panose="020B0606030504020204" pitchFamily="34" charset="0"/>
                <a:cs typeface="Open Sans" panose="020B0606030504020204" pitchFamily="34" charset="0"/>
              </a:rPr>
              <a:t>Now that the events are sorted, we can identify loose boundaries related to these events.</a:t>
            </a:r>
          </a:p>
          <a:p>
            <a:pPr algn="l"/>
            <a:endParaRPr lang="en-US" sz="800" dirty="0">
              <a:latin typeface="Open Sans" panose="020B0606030504020204" pitchFamily="34" charset="0"/>
              <a:ea typeface="Open Sans" panose="020B0606030504020204" pitchFamily="34" charset="0"/>
              <a:cs typeface="Open Sans" panose="020B0606030504020204" pitchFamily="34" charset="0"/>
            </a:endParaRPr>
          </a:p>
          <a:p>
            <a:pPr algn="l"/>
            <a:r>
              <a:rPr lang="en-US" sz="800" dirty="0">
                <a:latin typeface="Open Sans" panose="020B0606030504020204" pitchFamily="34" charset="0"/>
                <a:ea typeface="Open Sans" panose="020B0606030504020204" pitchFamily="34" charset="0"/>
                <a:cs typeface="Open Sans" panose="020B0606030504020204" pitchFamily="34" charset="0"/>
              </a:rPr>
              <a:t>"Added item to cart" belongs to a Cart. "Searched for item", "Clicked Check Out", and "Searched for order status" belong to a Customer.</a:t>
            </a:r>
          </a:p>
          <a:p>
            <a:pPr algn="l"/>
            <a:endParaRPr lang="en-US" sz="800" dirty="0">
              <a:latin typeface="Open Sans" panose="020B0606030504020204" pitchFamily="34" charset="0"/>
              <a:ea typeface="Open Sans" panose="020B0606030504020204" pitchFamily="34" charset="0"/>
              <a:cs typeface="Open Sans" panose="020B0606030504020204" pitchFamily="34" charset="0"/>
            </a:endParaRPr>
          </a:p>
          <a:p>
            <a:pPr algn="l"/>
            <a:r>
              <a:rPr lang="en-US" sz="800" dirty="0">
                <a:latin typeface="Open Sans" panose="020B0606030504020204" pitchFamily="34" charset="0"/>
                <a:ea typeface="Open Sans" panose="020B0606030504020204" pitchFamily="34" charset="0"/>
                <a:cs typeface="Open Sans" panose="020B0606030504020204" pitchFamily="34" charset="0"/>
              </a:rPr>
              <a:t>The rest of the events belong to Order. This group includes "Entered shipping information", "Shipping costs calculated", "Processed the order", "Sales tax calculated", "Entered payment details", "Payment accepted", "Delivered the order", and "Order submitted".</a:t>
            </a:r>
          </a:p>
        </p:txBody>
      </p:sp>
      <p:grpSp>
        <p:nvGrpSpPr>
          <p:cNvPr id="35" name="Group 34">
            <a:extLst>
              <a:ext uri="{FF2B5EF4-FFF2-40B4-BE49-F238E27FC236}">
                <a16:creationId xmlns:a16="http://schemas.microsoft.com/office/drawing/2014/main" id="{289A7142-FE9C-DAC4-6861-C89AB2BDF601}"/>
              </a:ext>
              <a:ext uri="{C183D7F6-B498-43B3-948B-1728B52AA6E4}">
                <adec:decorative xmlns:adec="http://schemas.microsoft.com/office/drawing/2017/decorative" val="1"/>
              </a:ext>
            </a:extLst>
          </p:cNvPr>
          <p:cNvGrpSpPr/>
          <p:nvPr/>
        </p:nvGrpSpPr>
        <p:grpSpPr>
          <a:xfrm>
            <a:off x="9781729" y="1950011"/>
            <a:ext cx="2063856" cy="2184512"/>
            <a:chOff x="378784" y="192363"/>
            <a:chExt cx="2063856" cy="2184512"/>
          </a:xfrm>
        </p:grpSpPr>
        <p:pic>
          <p:nvPicPr>
            <p:cNvPr id="9" name="Picture 8">
              <a:extLst>
                <a:ext uri="{FF2B5EF4-FFF2-40B4-BE49-F238E27FC236}">
                  <a16:creationId xmlns:a16="http://schemas.microsoft.com/office/drawing/2014/main" id="{77ADCCBD-B3A4-7E27-DD94-736BB978E0FF}"/>
                </a:ext>
              </a:extLst>
            </p:cNvPr>
            <p:cNvPicPr>
              <a:picLocks noChangeAspect="1"/>
            </p:cNvPicPr>
            <p:nvPr/>
          </p:nvPicPr>
          <p:blipFill>
            <a:blip r:embed="rId3"/>
            <a:stretch>
              <a:fillRect/>
            </a:stretch>
          </p:blipFill>
          <p:spPr>
            <a:xfrm>
              <a:off x="378784" y="192363"/>
              <a:ext cx="2063856" cy="2184512"/>
            </a:xfrm>
            <a:prstGeom prst="rect">
              <a:avLst/>
            </a:prstGeom>
          </p:spPr>
        </p:pic>
        <p:sp>
          <p:nvSpPr>
            <p:cNvPr id="23" name="TextBox 22">
              <a:extLst>
                <a:ext uri="{FF2B5EF4-FFF2-40B4-BE49-F238E27FC236}">
                  <a16:creationId xmlns:a16="http://schemas.microsoft.com/office/drawing/2014/main" id="{86068984-3185-4E44-E9EC-76232B8F2120}"/>
                </a:ext>
              </a:extLst>
            </p:cNvPr>
            <p:cNvSpPr txBox="1"/>
            <p:nvPr/>
          </p:nvSpPr>
          <p:spPr>
            <a:xfrm>
              <a:off x="378784" y="690439"/>
              <a:ext cx="1974844" cy="923330"/>
            </a:xfrm>
            <a:prstGeom prst="rect">
              <a:avLst/>
            </a:prstGeom>
            <a:noFill/>
          </p:spPr>
          <p:txBody>
            <a:bodyPr wrap="square" rtlCol="0">
              <a:spAutoFit/>
            </a:bodyPr>
            <a:lstStyle/>
            <a:p>
              <a:pPr algn="ctr"/>
              <a:r>
                <a:rPr lang="en-US" dirty="0">
                  <a:latin typeface="Segoe Print" panose="02000600000000000000" pitchFamily="2" charset="0"/>
                </a:rPr>
                <a:t>Entered payment details</a:t>
              </a:r>
            </a:p>
          </p:txBody>
        </p:sp>
      </p:grpSp>
      <p:grpSp>
        <p:nvGrpSpPr>
          <p:cNvPr id="36" name="Group 35">
            <a:extLst>
              <a:ext uri="{FF2B5EF4-FFF2-40B4-BE49-F238E27FC236}">
                <a16:creationId xmlns:a16="http://schemas.microsoft.com/office/drawing/2014/main" id="{F93E7E71-3E2A-C7FB-698E-CD6635241CEB}"/>
              </a:ext>
              <a:ext uri="{C183D7F6-B498-43B3-948B-1728B52AA6E4}">
                <adec:decorative xmlns:adec="http://schemas.microsoft.com/office/drawing/2017/decorative" val="1"/>
              </a:ext>
            </a:extLst>
          </p:cNvPr>
          <p:cNvGrpSpPr/>
          <p:nvPr/>
        </p:nvGrpSpPr>
        <p:grpSpPr>
          <a:xfrm>
            <a:off x="5839564" y="66819"/>
            <a:ext cx="2063856" cy="2184512"/>
            <a:chOff x="2733953" y="192363"/>
            <a:chExt cx="2063856" cy="2184512"/>
          </a:xfrm>
        </p:grpSpPr>
        <p:pic>
          <p:nvPicPr>
            <p:cNvPr id="13" name="Picture 12">
              <a:extLst>
                <a:ext uri="{FF2B5EF4-FFF2-40B4-BE49-F238E27FC236}">
                  <a16:creationId xmlns:a16="http://schemas.microsoft.com/office/drawing/2014/main" id="{D372FDD6-31EF-80FD-65EE-67E7F40E042E}"/>
                </a:ext>
              </a:extLst>
            </p:cNvPr>
            <p:cNvPicPr>
              <a:picLocks noChangeAspect="1"/>
            </p:cNvPicPr>
            <p:nvPr/>
          </p:nvPicPr>
          <p:blipFill>
            <a:blip r:embed="rId3"/>
            <a:stretch>
              <a:fillRect/>
            </a:stretch>
          </p:blipFill>
          <p:spPr>
            <a:xfrm>
              <a:off x="2733953" y="192363"/>
              <a:ext cx="2063856" cy="2184512"/>
            </a:xfrm>
            <a:prstGeom prst="rect">
              <a:avLst/>
            </a:prstGeom>
          </p:spPr>
        </p:pic>
        <p:sp>
          <p:nvSpPr>
            <p:cNvPr id="24" name="TextBox 23">
              <a:extLst>
                <a:ext uri="{FF2B5EF4-FFF2-40B4-BE49-F238E27FC236}">
                  <a16:creationId xmlns:a16="http://schemas.microsoft.com/office/drawing/2014/main" id="{14196108-472D-29A7-BE2C-B911B68B5667}"/>
                </a:ext>
              </a:extLst>
            </p:cNvPr>
            <p:cNvSpPr txBox="1"/>
            <p:nvPr/>
          </p:nvSpPr>
          <p:spPr>
            <a:xfrm>
              <a:off x="2733953" y="720845"/>
              <a:ext cx="2018579" cy="923330"/>
            </a:xfrm>
            <a:prstGeom prst="rect">
              <a:avLst/>
            </a:prstGeom>
            <a:noFill/>
          </p:spPr>
          <p:txBody>
            <a:bodyPr wrap="square" rtlCol="0">
              <a:spAutoFit/>
            </a:bodyPr>
            <a:lstStyle/>
            <a:p>
              <a:pPr algn="ctr"/>
              <a:r>
                <a:rPr lang="en-US" dirty="0">
                  <a:latin typeface="Segoe Print" panose="02000600000000000000" pitchFamily="2" charset="0"/>
                </a:rPr>
                <a:t>Entered shipping information</a:t>
              </a:r>
            </a:p>
          </p:txBody>
        </p:sp>
      </p:grpSp>
      <p:grpSp>
        <p:nvGrpSpPr>
          <p:cNvPr id="37" name="Group 36">
            <a:extLst>
              <a:ext uri="{FF2B5EF4-FFF2-40B4-BE49-F238E27FC236}">
                <a16:creationId xmlns:a16="http://schemas.microsoft.com/office/drawing/2014/main" id="{918323F5-62D2-BB51-8B3E-EEAEBC27AE8E}"/>
              </a:ext>
              <a:ext uri="{C183D7F6-B498-43B3-948B-1728B52AA6E4}">
                <adec:decorative xmlns:adec="http://schemas.microsoft.com/office/drawing/2017/decorative" val="1"/>
              </a:ext>
            </a:extLst>
          </p:cNvPr>
          <p:cNvGrpSpPr/>
          <p:nvPr/>
        </p:nvGrpSpPr>
        <p:grpSpPr>
          <a:xfrm>
            <a:off x="5827610" y="3556529"/>
            <a:ext cx="2063856" cy="2184512"/>
            <a:chOff x="5089122" y="192363"/>
            <a:chExt cx="2063856" cy="2184512"/>
          </a:xfrm>
        </p:grpSpPr>
        <p:pic>
          <p:nvPicPr>
            <p:cNvPr id="7" name="Picture 6">
              <a:extLst>
                <a:ext uri="{FF2B5EF4-FFF2-40B4-BE49-F238E27FC236}">
                  <a16:creationId xmlns:a16="http://schemas.microsoft.com/office/drawing/2014/main" id="{07AAF518-3D19-7CDA-9DEE-2BD6F0B70635}"/>
                </a:ext>
              </a:extLst>
            </p:cNvPr>
            <p:cNvPicPr>
              <a:picLocks noChangeAspect="1"/>
            </p:cNvPicPr>
            <p:nvPr/>
          </p:nvPicPr>
          <p:blipFill>
            <a:blip r:embed="rId3"/>
            <a:stretch>
              <a:fillRect/>
            </a:stretch>
          </p:blipFill>
          <p:spPr>
            <a:xfrm>
              <a:off x="5089122" y="192363"/>
              <a:ext cx="2063856" cy="2184512"/>
            </a:xfrm>
            <a:prstGeom prst="rect">
              <a:avLst/>
            </a:prstGeom>
          </p:spPr>
        </p:pic>
        <p:sp>
          <p:nvSpPr>
            <p:cNvPr id="25" name="TextBox 24">
              <a:extLst>
                <a:ext uri="{FF2B5EF4-FFF2-40B4-BE49-F238E27FC236}">
                  <a16:creationId xmlns:a16="http://schemas.microsoft.com/office/drawing/2014/main" id="{20120444-E709-7E27-1392-D187302F645A}"/>
                </a:ext>
              </a:extLst>
            </p:cNvPr>
            <p:cNvSpPr txBox="1"/>
            <p:nvPr/>
          </p:nvSpPr>
          <p:spPr>
            <a:xfrm>
              <a:off x="5205105" y="699982"/>
              <a:ext cx="1781790" cy="923330"/>
            </a:xfrm>
            <a:prstGeom prst="rect">
              <a:avLst/>
            </a:prstGeom>
            <a:noFill/>
          </p:spPr>
          <p:txBody>
            <a:bodyPr wrap="square" rtlCol="0">
              <a:spAutoFit/>
            </a:bodyPr>
            <a:lstStyle/>
            <a:p>
              <a:pPr algn="ctr"/>
              <a:r>
                <a:rPr lang="en-US" dirty="0">
                  <a:latin typeface="Segoe Print" panose="02000600000000000000" pitchFamily="2" charset="0"/>
                </a:rPr>
                <a:t>Shipping costs calculated</a:t>
              </a:r>
            </a:p>
          </p:txBody>
        </p:sp>
      </p:grpSp>
      <p:grpSp>
        <p:nvGrpSpPr>
          <p:cNvPr id="38" name="Group 37">
            <a:extLst>
              <a:ext uri="{FF2B5EF4-FFF2-40B4-BE49-F238E27FC236}">
                <a16:creationId xmlns:a16="http://schemas.microsoft.com/office/drawing/2014/main" id="{5D88B00E-FA3B-424E-3AA7-9EEAD3AB8536}"/>
              </a:ext>
              <a:ext uri="{C183D7F6-B498-43B3-948B-1728B52AA6E4}">
                <adec:decorative xmlns:adec="http://schemas.microsoft.com/office/drawing/2017/decorative" val="1"/>
              </a:ext>
            </a:extLst>
          </p:cNvPr>
          <p:cNvGrpSpPr/>
          <p:nvPr/>
        </p:nvGrpSpPr>
        <p:grpSpPr>
          <a:xfrm>
            <a:off x="6748559" y="1659783"/>
            <a:ext cx="2063856" cy="2184512"/>
            <a:chOff x="7337935" y="192363"/>
            <a:chExt cx="2063856" cy="2184512"/>
          </a:xfrm>
        </p:grpSpPr>
        <p:pic>
          <p:nvPicPr>
            <p:cNvPr id="11" name="Picture 10">
              <a:extLst>
                <a:ext uri="{FF2B5EF4-FFF2-40B4-BE49-F238E27FC236}">
                  <a16:creationId xmlns:a16="http://schemas.microsoft.com/office/drawing/2014/main" id="{7E1F0B9C-F243-C95A-7AED-929F4B9D84F9}"/>
                </a:ext>
              </a:extLst>
            </p:cNvPr>
            <p:cNvPicPr>
              <a:picLocks noChangeAspect="1"/>
            </p:cNvPicPr>
            <p:nvPr/>
          </p:nvPicPr>
          <p:blipFill>
            <a:blip r:embed="rId3"/>
            <a:stretch>
              <a:fillRect/>
            </a:stretch>
          </p:blipFill>
          <p:spPr>
            <a:xfrm>
              <a:off x="7337935" y="192363"/>
              <a:ext cx="2063856" cy="2184512"/>
            </a:xfrm>
            <a:prstGeom prst="rect">
              <a:avLst/>
            </a:prstGeom>
          </p:spPr>
        </p:pic>
        <p:sp>
          <p:nvSpPr>
            <p:cNvPr id="26" name="TextBox 25">
              <a:extLst>
                <a:ext uri="{FF2B5EF4-FFF2-40B4-BE49-F238E27FC236}">
                  <a16:creationId xmlns:a16="http://schemas.microsoft.com/office/drawing/2014/main" id="{CCFE6C3E-1C71-B262-4FD7-D74036A248AE}"/>
                </a:ext>
              </a:extLst>
            </p:cNvPr>
            <p:cNvSpPr txBox="1"/>
            <p:nvPr/>
          </p:nvSpPr>
          <p:spPr>
            <a:xfrm>
              <a:off x="7426947" y="859344"/>
              <a:ext cx="1781790" cy="646331"/>
            </a:xfrm>
            <a:prstGeom prst="rect">
              <a:avLst/>
            </a:prstGeom>
            <a:noFill/>
          </p:spPr>
          <p:txBody>
            <a:bodyPr wrap="square" rtlCol="0">
              <a:spAutoFit/>
            </a:bodyPr>
            <a:lstStyle/>
            <a:p>
              <a:pPr algn="ctr"/>
              <a:r>
                <a:rPr lang="en-US" dirty="0">
                  <a:latin typeface="Segoe Print" panose="02000600000000000000" pitchFamily="2" charset="0"/>
                </a:rPr>
                <a:t>Sales tax calculated</a:t>
              </a:r>
            </a:p>
          </p:txBody>
        </p:sp>
      </p:grpSp>
      <p:grpSp>
        <p:nvGrpSpPr>
          <p:cNvPr id="39" name="Group 38">
            <a:extLst>
              <a:ext uri="{FF2B5EF4-FFF2-40B4-BE49-F238E27FC236}">
                <a16:creationId xmlns:a16="http://schemas.microsoft.com/office/drawing/2014/main" id="{4D80A3E1-E9F5-60EF-E7B2-A82E70834108}"/>
              </a:ext>
              <a:ext uri="{C183D7F6-B498-43B3-948B-1728B52AA6E4}">
                <adec:decorative xmlns:adec="http://schemas.microsoft.com/office/drawing/2017/decorative" val="1"/>
              </a:ext>
            </a:extLst>
          </p:cNvPr>
          <p:cNvGrpSpPr/>
          <p:nvPr/>
        </p:nvGrpSpPr>
        <p:grpSpPr>
          <a:xfrm>
            <a:off x="1297050" y="3027685"/>
            <a:ext cx="2063856" cy="2184512"/>
            <a:chOff x="467796" y="2409571"/>
            <a:chExt cx="2063856" cy="2184512"/>
          </a:xfrm>
        </p:grpSpPr>
        <p:pic>
          <p:nvPicPr>
            <p:cNvPr id="15" name="Picture 14">
              <a:extLst>
                <a:ext uri="{FF2B5EF4-FFF2-40B4-BE49-F238E27FC236}">
                  <a16:creationId xmlns:a16="http://schemas.microsoft.com/office/drawing/2014/main" id="{8DD7D63F-8A5F-8305-91CA-DA57AA6D7F42}"/>
                </a:ext>
              </a:extLst>
            </p:cNvPr>
            <p:cNvPicPr>
              <a:picLocks noChangeAspect="1"/>
            </p:cNvPicPr>
            <p:nvPr/>
          </p:nvPicPr>
          <p:blipFill>
            <a:blip r:embed="rId3"/>
            <a:stretch>
              <a:fillRect/>
            </a:stretch>
          </p:blipFill>
          <p:spPr>
            <a:xfrm>
              <a:off x="467796" y="2409571"/>
              <a:ext cx="2063856" cy="2184512"/>
            </a:xfrm>
            <a:prstGeom prst="rect">
              <a:avLst/>
            </a:prstGeom>
          </p:spPr>
        </p:pic>
        <p:sp>
          <p:nvSpPr>
            <p:cNvPr id="27" name="TextBox 26">
              <a:extLst>
                <a:ext uri="{FF2B5EF4-FFF2-40B4-BE49-F238E27FC236}">
                  <a16:creationId xmlns:a16="http://schemas.microsoft.com/office/drawing/2014/main" id="{110BDFFF-A777-692A-A4EA-20F8EB3EF369}"/>
                </a:ext>
              </a:extLst>
            </p:cNvPr>
            <p:cNvSpPr txBox="1"/>
            <p:nvPr/>
          </p:nvSpPr>
          <p:spPr>
            <a:xfrm>
              <a:off x="519817" y="3125473"/>
              <a:ext cx="1781790" cy="646331"/>
            </a:xfrm>
            <a:prstGeom prst="rect">
              <a:avLst/>
            </a:prstGeom>
            <a:noFill/>
          </p:spPr>
          <p:txBody>
            <a:bodyPr wrap="square" rtlCol="0">
              <a:spAutoFit/>
            </a:bodyPr>
            <a:lstStyle/>
            <a:p>
              <a:pPr algn="ctr"/>
              <a:r>
                <a:rPr lang="en-US" dirty="0">
                  <a:latin typeface="Segoe Print" panose="02000600000000000000" pitchFamily="2" charset="0"/>
                </a:rPr>
                <a:t>Clicked </a:t>
              </a:r>
              <a:br>
                <a:rPr lang="en-US" dirty="0">
                  <a:latin typeface="Segoe Print" panose="02000600000000000000" pitchFamily="2" charset="0"/>
                </a:rPr>
              </a:br>
              <a:r>
                <a:rPr lang="en-US" dirty="0">
                  <a:latin typeface="Segoe Print" panose="02000600000000000000" pitchFamily="2" charset="0"/>
                </a:rPr>
                <a:t>Check Out</a:t>
              </a:r>
            </a:p>
          </p:txBody>
        </p:sp>
      </p:grpSp>
      <p:grpSp>
        <p:nvGrpSpPr>
          <p:cNvPr id="40" name="Group 39">
            <a:extLst>
              <a:ext uri="{FF2B5EF4-FFF2-40B4-BE49-F238E27FC236}">
                <a16:creationId xmlns:a16="http://schemas.microsoft.com/office/drawing/2014/main" id="{2D36FCF7-A87F-1295-21E9-963F2D8F38CD}"/>
              </a:ext>
              <a:ext uri="{C183D7F6-B498-43B3-948B-1728B52AA6E4}">
                <adec:decorative xmlns:adec="http://schemas.microsoft.com/office/drawing/2017/decorative" val="1"/>
              </a:ext>
            </a:extLst>
          </p:cNvPr>
          <p:cNvGrpSpPr/>
          <p:nvPr/>
        </p:nvGrpSpPr>
        <p:grpSpPr>
          <a:xfrm>
            <a:off x="7939831" y="2777237"/>
            <a:ext cx="2063856" cy="2184512"/>
            <a:chOff x="4646567" y="2311156"/>
            <a:chExt cx="2063856" cy="2184512"/>
          </a:xfrm>
        </p:grpSpPr>
        <p:pic>
          <p:nvPicPr>
            <p:cNvPr id="17" name="Picture 16">
              <a:extLst>
                <a:ext uri="{FF2B5EF4-FFF2-40B4-BE49-F238E27FC236}">
                  <a16:creationId xmlns:a16="http://schemas.microsoft.com/office/drawing/2014/main" id="{7D49DBF8-B1AA-8894-F0C4-F6199FC79123}"/>
                </a:ext>
              </a:extLst>
            </p:cNvPr>
            <p:cNvPicPr>
              <a:picLocks noChangeAspect="1"/>
            </p:cNvPicPr>
            <p:nvPr/>
          </p:nvPicPr>
          <p:blipFill>
            <a:blip r:embed="rId3"/>
            <a:stretch>
              <a:fillRect/>
            </a:stretch>
          </p:blipFill>
          <p:spPr>
            <a:xfrm>
              <a:off x="4646567" y="2311156"/>
              <a:ext cx="2063856" cy="2184512"/>
            </a:xfrm>
            <a:prstGeom prst="rect">
              <a:avLst/>
            </a:prstGeom>
          </p:spPr>
        </p:pic>
        <p:sp>
          <p:nvSpPr>
            <p:cNvPr id="28" name="TextBox 27">
              <a:extLst>
                <a:ext uri="{FF2B5EF4-FFF2-40B4-BE49-F238E27FC236}">
                  <a16:creationId xmlns:a16="http://schemas.microsoft.com/office/drawing/2014/main" id="{05FB6B2D-7B18-6021-00DB-7B699E5F0548}"/>
                </a:ext>
              </a:extLst>
            </p:cNvPr>
            <p:cNvSpPr txBox="1"/>
            <p:nvPr/>
          </p:nvSpPr>
          <p:spPr>
            <a:xfrm>
              <a:off x="4771795" y="3065111"/>
              <a:ext cx="1781790" cy="646331"/>
            </a:xfrm>
            <a:prstGeom prst="rect">
              <a:avLst/>
            </a:prstGeom>
            <a:noFill/>
          </p:spPr>
          <p:txBody>
            <a:bodyPr wrap="square" rtlCol="0">
              <a:spAutoFit/>
            </a:bodyPr>
            <a:lstStyle/>
            <a:p>
              <a:pPr algn="ctr"/>
              <a:r>
                <a:rPr lang="en-US" dirty="0">
                  <a:latin typeface="Segoe Print" panose="02000600000000000000" pitchFamily="2" charset="0"/>
                </a:rPr>
                <a:t>Payment accepted</a:t>
              </a:r>
            </a:p>
          </p:txBody>
        </p:sp>
      </p:grpSp>
      <p:grpSp>
        <p:nvGrpSpPr>
          <p:cNvPr id="41" name="Group 40">
            <a:extLst>
              <a:ext uri="{FF2B5EF4-FFF2-40B4-BE49-F238E27FC236}">
                <a16:creationId xmlns:a16="http://schemas.microsoft.com/office/drawing/2014/main" id="{8FE69F68-6B45-3A6D-9560-D7ED76934144}"/>
              </a:ext>
              <a:ext uri="{C183D7F6-B498-43B3-948B-1728B52AA6E4}">
                <adec:decorative xmlns:adec="http://schemas.microsoft.com/office/drawing/2017/decorative" val="1"/>
              </a:ext>
            </a:extLst>
          </p:cNvPr>
          <p:cNvGrpSpPr/>
          <p:nvPr/>
        </p:nvGrpSpPr>
        <p:grpSpPr>
          <a:xfrm>
            <a:off x="10128144" y="4740657"/>
            <a:ext cx="2063856" cy="2184512"/>
            <a:chOff x="5178134" y="2409571"/>
            <a:chExt cx="2063856" cy="2184512"/>
          </a:xfrm>
        </p:grpSpPr>
        <p:pic>
          <p:nvPicPr>
            <p:cNvPr id="14" name="Picture 13">
              <a:extLst>
                <a:ext uri="{FF2B5EF4-FFF2-40B4-BE49-F238E27FC236}">
                  <a16:creationId xmlns:a16="http://schemas.microsoft.com/office/drawing/2014/main" id="{05E0F2C5-0826-CF05-C15A-A06A0D0EEE4E}"/>
                </a:ext>
              </a:extLst>
            </p:cNvPr>
            <p:cNvPicPr>
              <a:picLocks noChangeAspect="1"/>
            </p:cNvPicPr>
            <p:nvPr/>
          </p:nvPicPr>
          <p:blipFill>
            <a:blip r:embed="rId3"/>
            <a:stretch>
              <a:fillRect/>
            </a:stretch>
          </p:blipFill>
          <p:spPr>
            <a:xfrm>
              <a:off x="5178134" y="2409571"/>
              <a:ext cx="2063856" cy="2184512"/>
            </a:xfrm>
            <a:prstGeom prst="rect">
              <a:avLst/>
            </a:prstGeom>
          </p:spPr>
        </p:pic>
        <p:sp>
          <p:nvSpPr>
            <p:cNvPr id="29" name="TextBox 28">
              <a:extLst>
                <a:ext uri="{FF2B5EF4-FFF2-40B4-BE49-F238E27FC236}">
                  <a16:creationId xmlns:a16="http://schemas.microsoft.com/office/drawing/2014/main" id="{ADE59F9B-A336-4FAB-FA8F-C482B8234B28}"/>
                </a:ext>
              </a:extLst>
            </p:cNvPr>
            <p:cNvSpPr txBox="1"/>
            <p:nvPr/>
          </p:nvSpPr>
          <p:spPr>
            <a:xfrm>
              <a:off x="5319167" y="3042267"/>
              <a:ext cx="1781790" cy="646331"/>
            </a:xfrm>
            <a:prstGeom prst="rect">
              <a:avLst/>
            </a:prstGeom>
            <a:noFill/>
          </p:spPr>
          <p:txBody>
            <a:bodyPr wrap="square" rtlCol="0">
              <a:spAutoFit/>
            </a:bodyPr>
            <a:lstStyle/>
            <a:p>
              <a:pPr algn="ctr"/>
              <a:r>
                <a:rPr lang="en-US" dirty="0">
                  <a:latin typeface="Segoe Print" panose="02000600000000000000" pitchFamily="2" charset="0"/>
                </a:rPr>
                <a:t>Order submitted</a:t>
              </a:r>
            </a:p>
          </p:txBody>
        </p:sp>
      </p:grpSp>
      <p:grpSp>
        <p:nvGrpSpPr>
          <p:cNvPr id="42" name="Group 41">
            <a:extLst>
              <a:ext uri="{FF2B5EF4-FFF2-40B4-BE49-F238E27FC236}">
                <a16:creationId xmlns:a16="http://schemas.microsoft.com/office/drawing/2014/main" id="{5D7A9605-8D95-E27D-164A-9FD83C3356B3}"/>
              </a:ext>
              <a:ext uri="{C183D7F6-B498-43B3-948B-1728B52AA6E4}">
                <adec:decorative xmlns:adec="http://schemas.microsoft.com/office/drawing/2017/decorative" val="1"/>
              </a:ext>
            </a:extLst>
          </p:cNvPr>
          <p:cNvGrpSpPr/>
          <p:nvPr/>
        </p:nvGrpSpPr>
        <p:grpSpPr>
          <a:xfrm>
            <a:off x="290319" y="4451358"/>
            <a:ext cx="2063856" cy="2184512"/>
            <a:chOff x="7426947" y="2409571"/>
            <a:chExt cx="2063856" cy="2184512"/>
          </a:xfrm>
        </p:grpSpPr>
        <p:pic>
          <p:nvPicPr>
            <p:cNvPr id="16" name="Picture 15">
              <a:extLst>
                <a:ext uri="{FF2B5EF4-FFF2-40B4-BE49-F238E27FC236}">
                  <a16:creationId xmlns:a16="http://schemas.microsoft.com/office/drawing/2014/main" id="{0C8087A6-AAB1-BDEC-C4CB-503287F4895E}"/>
                </a:ext>
              </a:extLst>
            </p:cNvPr>
            <p:cNvPicPr>
              <a:picLocks noChangeAspect="1"/>
            </p:cNvPicPr>
            <p:nvPr/>
          </p:nvPicPr>
          <p:blipFill>
            <a:blip r:embed="rId3"/>
            <a:stretch>
              <a:fillRect/>
            </a:stretch>
          </p:blipFill>
          <p:spPr>
            <a:xfrm>
              <a:off x="7426947" y="2409571"/>
              <a:ext cx="2063856" cy="2184512"/>
            </a:xfrm>
            <a:prstGeom prst="rect">
              <a:avLst/>
            </a:prstGeom>
          </p:spPr>
        </p:pic>
        <p:sp>
          <p:nvSpPr>
            <p:cNvPr id="30" name="TextBox 29">
              <a:extLst>
                <a:ext uri="{FF2B5EF4-FFF2-40B4-BE49-F238E27FC236}">
                  <a16:creationId xmlns:a16="http://schemas.microsoft.com/office/drawing/2014/main" id="{DDDB7591-6D1A-605A-981A-FFDECBF71085}"/>
                </a:ext>
              </a:extLst>
            </p:cNvPr>
            <p:cNvSpPr txBox="1"/>
            <p:nvPr/>
          </p:nvSpPr>
          <p:spPr>
            <a:xfrm>
              <a:off x="7478968" y="2903767"/>
              <a:ext cx="1781790" cy="646331"/>
            </a:xfrm>
            <a:prstGeom prst="rect">
              <a:avLst/>
            </a:prstGeom>
            <a:noFill/>
          </p:spPr>
          <p:txBody>
            <a:bodyPr wrap="square" rtlCol="0">
              <a:spAutoFit/>
            </a:bodyPr>
            <a:lstStyle/>
            <a:p>
              <a:pPr algn="ctr"/>
              <a:r>
                <a:rPr lang="en-US" dirty="0">
                  <a:latin typeface="Segoe Print" panose="02000600000000000000" pitchFamily="2" charset="0"/>
                </a:rPr>
                <a:t>Searched </a:t>
              </a:r>
            </a:p>
            <a:p>
              <a:pPr algn="ctr"/>
              <a:r>
                <a:rPr lang="en-US" dirty="0">
                  <a:latin typeface="Segoe Print" panose="02000600000000000000" pitchFamily="2" charset="0"/>
                </a:rPr>
                <a:t>for item</a:t>
              </a:r>
            </a:p>
          </p:txBody>
        </p:sp>
      </p:grpSp>
      <p:grpSp>
        <p:nvGrpSpPr>
          <p:cNvPr id="46" name="Group 45">
            <a:extLst>
              <a:ext uri="{FF2B5EF4-FFF2-40B4-BE49-F238E27FC236}">
                <a16:creationId xmlns:a16="http://schemas.microsoft.com/office/drawing/2014/main" id="{DE14D637-84FE-EA64-C8BD-4B5F8C70B024}"/>
              </a:ext>
              <a:ext uri="{C183D7F6-B498-43B3-948B-1728B52AA6E4}">
                <adec:decorative xmlns:adec="http://schemas.microsoft.com/office/drawing/2017/decorative" val="1"/>
              </a:ext>
            </a:extLst>
          </p:cNvPr>
          <p:cNvGrpSpPr/>
          <p:nvPr/>
        </p:nvGrpSpPr>
        <p:grpSpPr>
          <a:xfrm>
            <a:off x="8705295" y="96265"/>
            <a:ext cx="2063856" cy="2184512"/>
            <a:chOff x="474540" y="4673983"/>
            <a:chExt cx="2063856" cy="2184512"/>
          </a:xfrm>
        </p:grpSpPr>
        <p:pic>
          <p:nvPicPr>
            <p:cNvPr id="19" name="Picture 18">
              <a:extLst>
                <a:ext uri="{FF2B5EF4-FFF2-40B4-BE49-F238E27FC236}">
                  <a16:creationId xmlns:a16="http://schemas.microsoft.com/office/drawing/2014/main" id="{D2ED102F-2B46-BB52-866C-642ED2B65BD8}"/>
                </a:ext>
              </a:extLst>
            </p:cNvPr>
            <p:cNvPicPr>
              <a:picLocks noChangeAspect="1"/>
            </p:cNvPicPr>
            <p:nvPr/>
          </p:nvPicPr>
          <p:blipFill>
            <a:blip r:embed="rId3"/>
            <a:stretch>
              <a:fillRect/>
            </a:stretch>
          </p:blipFill>
          <p:spPr>
            <a:xfrm>
              <a:off x="474540" y="4673983"/>
              <a:ext cx="2063856" cy="2184512"/>
            </a:xfrm>
            <a:prstGeom prst="rect">
              <a:avLst/>
            </a:prstGeom>
          </p:spPr>
        </p:pic>
        <p:sp>
          <p:nvSpPr>
            <p:cNvPr id="31" name="TextBox 30">
              <a:extLst>
                <a:ext uri="{FF2B5EF4-FFF2-40B4-BE49-F238E27FC236}">
                  <a16:creationId xmlns:a16="http://schemas.microsoft.com/office/drawing/2014/main" id="{D9C94776-7410-9167-A7A4-2E2B4377333E}"/>
                </a:ext>
              </a:extLst>
            </p:cNvPr>
            <p:cNvSpPr txBox="1"/>
            <p:nvPr/>
          </p:nvSpPr>
          <p:spPr>
            <a:xfrm>
              <a:off x="568564" y="5309985"/>
              <a:ext cx="1781790" cy="646331"/>
            </a:xfrm>
            <a:prstGeom prst="rect">
              <a:avLst/>
            </a:prstGeom>
            <a:noFill/>
          </p:spPr>
          <p:txBody>
            <a:bodyPr wrap="square" rtlCol="0">
              <a:spAutoFit/>
            </a:bodyPr>
            <a:lstStyle/>
            <a:p>
              <a:pPr algn="ctr"/>
              <a:r>
                <a:rPr lang="en-US" dirty="0">
                  <a:latin typeface="Segoe Print" panose="02000600000000000000" pitchFamily="2" charset="0"/>
                </a:rPr>
                <a:t>Processed the order</a:t>
              </a:r>
            </a:p>
          </p:txBody>
        </p:sp>
      </p:grpSp>
      <p:grpSp>
        <p:nvGrpSpPr>
          <p:cNvPr id="45" name="Group 44">
            <a:extLst>
              <a:ext uri="{FF2B5EF4-FFF2-40B4-BE49-F238E27FC236}">
                <a16:creationId xmlns:a16="http://schemas.microsoft.com/office/drawing/2014/main" id="{2B3D8882-C8A4-A035-83E6-69F47A42731A}"/>
              </a:ext>
              <a:ext uri="{C183D7F6-B498-43B3-948B-1728B52AA6E4}">
                <adec:decorative xmlns:adec="http://schemas.microsoft.com/office/drawing/2017/decorative" val="1"/>
              </a:ext>
            </a:extLst>
          </p:cNvPr>
          <p:cNvGrpSpPr/>
          <p:nvPr/>
        </p:nvGrpSpPr>
        <p:grpSpPr>
          <a:xfrm>
            <a:off x="341968" y="121183"/>
            <a:ext cx="2063856" cy="2184512"/>
            <a:chOff x="2829709" y="4673983"/>
            <a:chExt cx="2063856" cy="2184512"/>
          </a:xfrm>
        </p:grpSpPr>
        <p:pic>
          <p:nvPicPr>
            <p:cNvPr id="21" name="Picture 20">
              <a:extLst>
                <a:ext uri="{FF2B5EF4-FFF2-40B4-BE49-F238E27FC236}">
                  <a16:creationId xmlns:a16="http://schemas.microsoft.com/office/drawing/2014/main" id="{C05FEDA2-D40F-5320-5883-C7B0A5F57CA6}"/>
                </a:ext>
              </a:extLst>
            </p:cNvPr>
            <p:cNvPicPr>
              <a:picLocks noChangeAspect="1"/>
            </p:cNvPicPr>
            <p:nvPr/>
          </p:nvPicPr>
          <p:blipFill>
            <a:blip r:embed="rId3"/>
            <a:stretch>
              <a:fillRect/>
            </a:stretch>
          </p:blipFill>
          <p:spPr>
            <a:xfrm>
              <a:off x="2829709" y="4673983"/>
              <a:ext cx="2063856" cy="2184512"/>
            </a:xfrm>
            <a:prstGeom prst="rect">
              <a:avLst/>
            </a:prstGeom>
          </p:spPr>
        </p:pic>
        <p:sp>
          <p:nvSpPr>
            <p:cNvPr id="32" name="TextBox 31">
              <a:extLst>
                <a:ext uri="{FF2B5EF4-FFF2-40B4-BE49-F238E27FC236}">
                  <a16:creationId xmlns:a16="http://schemas.microsoft.com/office/drawing/2014/main" id="{79C24F29-91B3-882F-0D6C-2299556DA7DD}"/>
                </a:ext>
              </a:extLst>
            </p:cNvPr>
            <p:cNvSpPr txBox="1"/>
            <p:nvPr/>
          </p:nvSpPr>
          <p:spPr>
            <a:xfrm>
              <a:off x="3016019" y="5497567"/>
              <a:ext cx="1781790" cy="646331"/>
            </a:xfrm>
            <a:prstGeom prst="rect">
              <a:avLst/>
            </a:prstGeom>
            <a:noFill/>
          </p:spPr>
          <p:txBody>
            <a:bodyPr wrap="square" rtlCol="0">
              <a:spAutoFit/>
            </a:bodyPr>
            <a:lstStyle/>
            <a:p>
              <a:pPr algn="ctr"/>
              <a:r>
                <a:rPr lang="en-US" dirty="0">
                  <a:latin typeface="Segoe Print" panose="02000600000000000000" pitchFamily="2" charset="0"/>
                </a:rPr>
                <a:t>Added item to cart</a:t>
              </a:r>
            </a:p>
          </p:txBody>
        </p:sp>
      </p:grpSp>
      <p:grpSp>
        <p:nvGrpSpPr>
          <p:cNvPr id="44" name="Group 43">
            <a:extLst>
              <a:ext uri="{FF2B5EF4-FFF2-40B4-BE49-F238E27FC236}">
                <a16:creationId xmlns:a16="http://schemas.microsoft.com/office/drawing/2014/main" id="{E3D208AA-1851-0DEB-9B96-673914BD43BD}"/>
              </a:ext>
              <a:ext uri="{C183D7F6-B498-43B3-948B-1728B52AA6E4}">
                <adec:decorative xmlns:adec="http://schemas.microsoft.com/office/drawing/2017/decorative" val="1"/>
              </a:ext>
            </a:extLst>
          </p:cNvPr>
          <p:cNvGrpSpPr/>
          <p:nvPr/>
        </p:nvGrpSpPr>
        <p:grpSpPr>
          <a:xfrm>
            <a:off x="2596166" y="4429949"/>
            <a:ext cx="2063856" cy="2184512"/>
            <a:chOff x="5146536" y="4594083"/>
            <a:chExt cx="2063856" cy="2184512"/>
          </a:xfrm>
        </p:grpSpPr>
        <p:pic>
          <p:nvPicPr>
            <p:cNvPr id="18" name="Picture 17">
              <a:extLst>
                <a:ext uri="{FF2B5EF4-FFF2-40B4-BE49-F238E27FC236}">
                  <a16:creationId xmlns:a16="http://schemas.microsoft.com/office/drawing/2014/main" id="{982FD497-0756-3B39-8C32-CCC6BBE55C98}"/>
                </a:ext>
              </a:extLst>
            </p:cNvPr>
            <p:cNvPicPr>
              <a:picLocks noChangeAspect="1"/>
            </p:cNvPicPr>
            <p:nvPr/>
          </p:nvPicPr>
          <p:blipFill>
            <a:blip r:embed="rId3"/>
            <a:stretch>
              <a:fillRect/>
            </a:stretch>
          </p:blipFill>
          <p:spPr>
            <a:xfrm>
              <a:off x="5146536" y="4594083"/>
              <a:ext cx="2063856" cy="2184512"/>
            </a:xfrm>
            <a:prstGeom prst="rect">
              <a:avLst/>
            </a:prstGeom>
          </p:spPr>
        </p:pic>
        <p:sp>
          <p:nvSpPr>
            <p:cNvPr id="33" name="TextBox 32">
              <a:extLst>
                <a:ext uri="{FF2B5EF4-FFF2-40B4-BE49-F238E27FC236}">
                  <a16:creationId xmlns:a16="http://schemas.microsoft.com/office/drawing/2014/main" id="{A6DEF165-CF6F-F486-0FC6-728069FE61A3}"/>
                </a:ext>
              </a:extLst>
            </p:cNvPr>
            <p:cNvSpPr txBox="1"/>
            <p:nvPr/>
          </p:nvSpPr>
          <p:spPr>
            <a:xfrm>
              <a:off x="5319167" y="5017391"/>
              <a:ext cx="1781790" cy="1200329"/>
            </a:xfrm>
            <a:prstGeom prst="rect">
              <a:avLst/>
            </a:prstGeom>
            <a:noFill/>
          </p:spPr>
          <p:txBody>
            <a:bodyPr wrap="square" rtlCol="0">
              <a:spAutoFit/>
            </a:bodyPr>
            <a:lstStyle/>
            <a:p>
              <a:pPr algn="ctr"/>
              <a:r>
                <a:rPr lang="en-US" dirty="0">
                  <a:latin typeface="Segoe Print" panose="02000600000000000000" pitchFamily="2" charset="0"/>
                </a:rPr>
                <a:t>Searched order history for order status</a:t>
              </a:r>
            </a:p>
          </p:txBody>
        </p:sp>
      </p:grpSp>
      <p:grpSp>
        <p:nvGrpSpPr>
          <p:cNvPr id="43" name="Group 42">
            <a:extLst>
              <a:ext uri="{FF2B5EF4-FFF2-40B4-BE49-F238E27FC236}">
                <a16:creationId xmlns:a16="http://schemas.microsoft.com/office/drawing/2014/main" id="{6A2ECCC2-C090-1AAF-0A13-915D526E7E22}"/>
              </a:ext>
              <a:ext uri="{C183D7F6-B498-43B3-948B-1728B52AA6E4}">
                <adec:decorative xmlns:adec="http://schemas.microsoft.com/office/drawing/2017/decorative" val="1"/>
              </a:ext>
            </a:extLst>
          </p:cNvPr>
          <p:cNvGrpSpPr/>
          <p:nvPr/>
        </p:nvGrpSpPr>
        <p:grpSpPr>
          <a:xfrm>
            <a:off x="7433691" y="4673983"/>
            <a:ext cx="2063856" cy="2184512"/>
            <a:chOff x="7433691" y="4673983"/>
            <a:chExt cx="2063856" cy="2184512"/>
          </a:xfrm>
        </p:grpSpPr>
        <p:pic>
          <p:nvPicPr>
            <p:cNvPr id="20" name="Picture 19">
              <a:extLst>
                <a:ext uri="{FF2B5EF4-FFF2-40B4-BE49-F238E27FC236}">
                  <a16:creationId xmlns:a16="http://schemas.microsoft.com/office/drawing/2014/main" id="{769A818A-4FE6-CEC2-4560-7DCD3544E975}"/>
                </a:ext>
              </a:extLst>
            </p:cNvPr>
            <p:cNvPicPr>
              <a:picLocks noChangeAspect="1"/>
            </p:cNvPicPr>
            <p:nvPr/>
          </p:nvPicPr>
          <p:blipFill>
            <a:blip r:embed="rId3"/>
            <a:stretch>
              <a:fillRect/>
            </a:stretch>
          </p:blipFill>
          <p:spPr>
            <a:xfrm>
              <a:off x="7433691" y="4673983"/>
              <a:ext cx="2063856" cy="2184512"/>
            </a:xfrm>
            <a:prstGeom prst="rect">
              <a:avLst/>
            </a:prstGeom>
          </p:spPr>
        </p:pic>
        <p:sp>
          <p:nvSpPr>
            <p:cNvPr id="34" name="TextBox 33">
              <a:extLst>
                <a:ext uri="{FF2B5EF4-FFF2-40B4-BE49-F238E27FC236}">
                  <a16:creationId xmlns:a16="http://schemas.microsoft.com/office/drawing/2014/main" id="{A241F0FC-C22B-8372-FBAA-07DAE99208D6}"/>
                </a:ext>
              </a:extLst>
            </p:cNvPr>
            <p:cNvSpPr txBox="1"/>
            <p:nvPr/>
          </p:nvSpPr>
          <p:spPr>
            <a:xfrm>
              <a:off x="7556226" y="5359068"/>
              <a:ext cx="1781790" cy="646331"/>
            </a:xfrm>
            <a:prstGeom prst="rect">
              <a:avLst/>
            </a:prstGeom>
            <a:noFill/>
          </p:spPr>
          <p:txBody>
            <a:bodyPr wrap="square" rtlCol="0">
              <a:spAutoFit/>
            </a:bodyPr>
            <a:lstStyle/>
            <a:p>
              <a:pPr algn="ctr"/>
              <a:r>
                <a:rPr lang="en-US" dirty="0">
                  <a:latin typeface="Segoe Print" panose="02000600000000000000" pitchFamily="2" charset="0"/>
                </a:rPr>
                <a:t>Delivered  the order</a:t>
              </a:r>
            </a:p>
          </p:txBody>
        </p:sp>
      </p:grpSp>
      <p:grpSp>
        <p:nvGrpSpPr>
          <p:cNvPr id="2" name="Group 1">
            <a:extLst>
              <a:ext uri="{FF2B5EF4-FFF2-40B4-BE49-F238E27FC236}">
                <a16:creationId xmlns:a16="http://schemas.microsoft.com/office/drawing/2014/main" id="{7E66A8E8-2B4C-C727-281C-3849C8A876AC}"/>
              </a:ext>
              <a:ext uri="{C183D7F6-B498-43B3-948B-1728B52AA6E4}">
                <adec:decorative xmlns:adec="http://schemas.microsoft.com/office/drawing/2017/decorative" val="1"/>
              </a:ext>
            </a:extLst>
          </p:cNvPr>
          <p:cNvGrpSpPr/>
          <p:nvPr/>
        </p:nvGrpSpPr>
        <p:grpSpPr>
          <a:xfrm>
            <a:off x="2132240" y="1461135"/>
            <a:ext cx="1657350" cy="1619250"/>
            <a:chOff x="2132240" y="1461135"/>
            <a:chExt cx="1657350" cy="1619250"/>
          </a:xfrm>
        </p:grpSpPr>
        <p:pic>
          <p:nvPicPr>
            <p:cNvPr id="3" name="Picture 2">
              <a:extLst>
                <a:ext uri="{FF2B5EF4-FFF2-40B4-BE49-F238E27FC236}">
                  <a16:creationId xmlns:a16="http://schemas.microsoft.com/office/drawing/2014/main" id="{44C930AC-C622-A9FB-205D-63770717E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2240" y="1461135"/>
              <a:ext cx="1657350"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3A75D7-AA9A-65B7-C87B-21A0244A4B58}"/>
                </a:ext>
              </a:extLst>
            </p:cNvPr>
            <p:cNvSpPr txBox="1"/>
            <p:nvPr/>
          </p:nvSpPr>
          <p:spPr>
            <a:xfrm>
              <a:off x="2481399" y="2039927"/>
              <a:ext cx="959031" cy="461665"/>
            </a:xfrm>
            <a:prstGeom prst="rect">
              <a:avLst/>
            </a:prstGeom>
            <a:noFill/>
          </p:spPr>
          <p:txBody>
            <a:bodyPr wrap="square" rtlCol="0">
              <a:spAutoFit/>
            </a:bodyPr>
            <a:lstStyle/>
            <a:p>
              <a:r>
                <a:rPr lang="en-US" sz="2400" dirty="0">
                  <a:latin typeface="Segoe Script" panose="030B0504020000000003" pitchFamily="66" charset="0"/>
                </a:rPr>
                <a:t>Cart</a:t>
              </a:r>
            </a:p>
          </p:txBody>
        </p:sp>
      </p:grpSp>
      <p:grpSp>
        <p:nvGrpSpPr>
          <p:cNvPr id="5" name="Group 4">
            <a:extLst>
              <a:ext uri="{FF2B5EF4-FFF2-40B4-BE49-F238E27FC236}">
                <a16:creationId xmlns:a16="http://schemas.microsoft.com/office/drawing/2014/main" id="{A112833E-19B8-8DB5-8A92-28A01530A8C8}"/>
              </a:ext>
              <a:ext uri="{C183D7F6-B498-43B3-948B-1728B52AA6E4}">
                <adec:decorative xmlns:adec="http://schemas.microsoft.com/office/drawing/2017/decorative" val="1"/>
              </a:ext>
            </a:extLst>
          </p:cNvPr>
          <p:cNvGrpSpPr/>
          <p:nvPr/>
        </p:nvGrpSpPr>
        <p:grpSpPr>
          <a:xfrm>
            <a:off x="3789590" y="3572964"/>
            <a:ext cx="1657350" cy="1619250"/>
            <a:chOff x="3789590" y="3572964"/>
            <a:chExt cx="1657350" cy="1619250"/>
          </a:xfrm>
        </p:grpSpPr>
        <p:pic>
          <p:nvPicPr>
            <p:cNvPr id="6" name="Picture 2">
              <a:extLst>
                <a:ext uri="{FF2B5EF4-FFF2-40B4-BE49-F238E27FC236}">
                  <a16:creationId xmlns:a16="http://schemas.microsoft.com/office/drawing/2014/main" id="{17990ED3-5F75-04FE-85B9-4FFBFC444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9590" y="3572964"/>
              <a:ext cx="1657350" cy="1619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D8EF1B-C78E-1CB2-C8C1-087161A86E1B}"/>
                </a:ext>
              </a:extLst>
            </p:cNvPr>
            <p:cNvSpPr txBox="1"/>
            <p:nvPr/>
          </p:nvSpPr>
          <p:spPr>
            <a:xfrm>
              <a:off x="3872843" y="4197923"/>
              <a:ext cx="1574097" cy="369332"/>
            </a:xfrm>
            <a:prstGeom prst="rect">
              <a:avLst/>
            </a:prstGeom>
            <a:noFill/>
          </p:spPr>
          <p:txBody>
            <a:bodyPr wrap="square" rtlCol="0">
              <a:spAutoFit/>
            </a:bodyPr>
            <a:lstStyle/>
            <a:p>
              <a:r>
                <a:rPr lang="en-US" dirty="0">
                  <a:latin typeface="Segoe Script" panose="030B0504020000000003" pitchFamily="66" charset="0"/>
                </a:rPr>
                <a:t>Customer</a:t>
              </a:r>
            </a:p>
          </p:txBody>
        </p:sp>
      </p:grpSp>
      <p:grpSp>
        <p:nvGrpSpPr>
          <p:cNvPr id="10" name="Group 9">
            <a:extLst>
              <a:ext uri="{FF2B5EF4-FFF2-40B4-BE49-F238E27FC236}">
                <a16:creationId xmlns:a16="http://schemas.microsoft.com/office/drawing/2014/main" id="{2F162BC5-732D-D2C7-ECEE-2F9BD67A4330}"/>
              </a:ext>
              <a:ext uri="{C183D7F6-B498-43B3-948B-1728B52AA6E4}">
                <adec:decorative xmlns:adec="http://schemas.microsoft.com/office/drawing/2017/decorative" val="1"/>
              </a:ext>
            </a:extLst>
          </p:cNvPr>
          <p:cNvGrpSpPr/>
          <p:nvPr/>
        </p:nvGrpSpPr>
        <p:grpSpPr>
          <a:xfrm>
            <a:off x="6569257" y="2619374"/>
            <a:ext cx="1674804" cy="1619250"/>
            <a:chOff x="6569257" y="2619374"/>
            <a:chExt cx="1674804" cy="1619250"/>
          </a:xfrm>
        </p:grpSpPr>
        <p:pic>
          <p:nvPicPr>
            <p:cNvPr id="12" name="Picture 2">
              <a:extLst>
                <a:ext uri="{FF2B5EF4-FFF2-40B4-BE49-F238E27FC236}">
                  <a16:creationId xmlns:a16="http://schemas.microsoft.com/office/drawing/2014/main" id="{526DB064-05D6-A678-CA51-6E8C8CDFF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257" y="2619374"/>
              <a:ext cx="1657350" cy="16192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11F66A3-F39A-5228-57EB-ABAF7CED9FD9}"/>
                </a:ext>
              </a:extLst>
            </p:cNvPr>
            <p:cNvSpPr txBox="1"/>
            <p:nvPr/>
          </p:nvSpPr>
          <p:spPr>
            <a:xfrm>
              <a:off x="6669964" y="3133574"/>
              <a:ext cx="1574097" cy="369332"/>
            </a:xfrm>
            <a:prstGeom prst="rect">
              <a:avLst/>
            </a:prstGeom>
            <a:noFill/>
          </p:spPr>
          <p:txBody>
            <a:bodyPr wrap="square" rtlCol="0">
              <a:spAutoFit/>
            </a:bodyPr>
            <a:lstStyle/>
            <a:p>
              <a:pPr algn="ctr"/>
              <a:r>
                <a:rPr lang="en-US" dirty="0">
                  <a:latin typeface="Segoe Script" panose="030B0504020000000003" pitchFamily="66" charset="0"/>
                </a:rPr>
                <a:t>Order</a:t>
              </a:r>
            </a:p>
          </p:txBody>
        </p:sp>
      </p:grpSp>
    </p:spTree>
    <p:extLst>
      <p:ext uri="{BB962C8B-B14F-4D97-AF65-F5344CB8AC3E}">
        <p14:creationId xmlns:p14="http://schemas.microsoft.com/office/powerpoint/2010/main" val="1464702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BF373-391B-50E0-C264-3D296F7D129F}"/>
              </a:ext>
            </a:extLst>
          </p:cNvPr>
          <p:cNvSpPr>
            <a:spLocks noGrp="1"/>
          </p:cNvSpPr>
          <p:nvPr>
            <p:ph type="title"/>
          </p:nvPr>
        </p:nvSpPr>
        <p:spPr>
          <a:xfrm>
            <a:off x="215900" y="2688748"/>
            <a:ext cx="4136137" cy="1477328"/>
          </a:xfrm>
        </p:spPr>
        <p:txBody>
          <a:bodyPr/>
          <a:lstStyle/>
          <a:p>
            <a:r>
              <a:rPr lang="en-US" sz="3200" dirty="0">
                <a:solidFill>
                  <a:schemeClr val="bg2"/>
                </a:solidFill>
              </a:rPr>
              <a:t>Analyze EventStorming Results</a:t>
            </a:r>
          </a:p>
        </p:txBody>
      </p:sp>
      <p:sp>
        <p:nvSpPr>
          <p:cNvPr id="3" name="Content Placeholder 2">
            <a:extLst>
              <a:ext uri="{FF2B5EF4-FFF2-40B4-BE49-F238E27FC236}">
                <a16:creationId xmlns:a16="http://schemas.microsoft.com/office/drawing/2014/main" id="{0B182D85-380F-F643-1454-AABFB1BF7481}"/>
              </a:ext>
            </a:extLst>
          </p:cNvPr>
          <p:cNvSpPr>
            <a:spLocks noGrp="1"/>
          </p:cNvSpPr>
          <p:nvPr>
            <p:ph type="body" sz="quarter" idx="11"/>
          </p:nvPr>
        </p:nvSpPr>
        <p:spPr>
          <a:xfrm>
            <a:off x="4941889" y="1539204"/>
            <a:ext cx="5101012" cy="3776418"/>
          </a:xfrm>
        </p:spPr>
        <p:txBody>
          <a:bodyPr/>
          <a:lstStyle/>
          <a:p>
            <a:pPr algn="l">
              <a:buFont typeface="Arial" panose="020B0604020202020204" pitchFamily="34" charset="0"/>
              <a:buChar char="•"/>
            </a:pPr>
            <a:r>
              <a:rPr lang="en-US" sz="2400" dirty="0">
                <a:solidFill>
                  <a:schemeClr val="bg2"/>
                </a:solidFill>
              </a:rPr>
              <a:t>Once </a:t>
            </a:r>
            <a:r>
              <a:rPr lang="en-US" sz="2400" b="1" dirty="0">
                <a:solidFill>
                  <a:schemeClr val="bg2"/>
                </a:solidFill>
              </a:rPr>
              <a:t>events</a:t>
            </a:r>
            <a:r>
              <a:rPr lang="en-US" sz="2400" dirty="0">
                <a:solidFill>
                  <a:schemeClr val="bg2"/>
                </a:solidFill>
              </a:rPr>
              <a:t> are laid out, identify entities related to those events. Is there one that makes sense as an </a:t>
            </a:r>
            <a:r>
              <a:rPr lang="en-US" sz="2400" b="1" dirty="0">
                <a:solidFill>
                  <a:schemeClr val="bg2"/>
                </a:solidFill>
              </a:rPr>
              <a:t>aggregate</a:t>
            </a:r>
            <a:r>
              <a:rPr lang="en-US" sz="2400" dirty="0">
                <a:solidFill>
                  <a:schemeClr val="bg2"/>
                </a:solidFill>
              </a:rPr>
              <a:t>?</a:t>
            </a:r>
          </a:p>
          <a:p>
            <a:pPr algn="l">
              <a:buFont typeface="Arial" panose="020B0604020202020204" pitchFamily="34" charset="0"/>
              <a:buChar char="•"/>
            </a:pPr>
            <a:r>
              <a:rPr lang="en-US" sz="2400" b="0" i="0" dirty="0">
                <a:solidFill>
                  <a:schemeClr val="bg2"/>
                </a:solidFill>
                <a:effectLst/>
              </a:rPr>
              <a:t>Create </a:t>
            </a:r>
            <a:r>
              <a:rPr lang="en-US" sz="2400" b="1" i="0" dirty="0">
                <a:solidFill>
                  <a:schemeClr val="bg2"/>
                </a:solidFill>
                <a:effectLst/>
              </a:rPr>
              <a:t>aggregates</a:t>
            </a:r>
            <a:r>
              <a:rPr lang="en-US" sz="2400" b="0" i="0" dirty="0">
                <a:solidFill>
                  <a:schemeClr val="bg2"/>
                </a:solidFill>
                <a:effectLst/>
              </a:rPr>
              <a:t> with their functions.</a:t>
            </a:r>
          </a:p>
          <a:p>
            <a:pPr algn="l">
              <a:buFont typeface="Arial" panose="020B0604020202020204" pitchFamily="34" charset="0"/>
              <a:buChar char="•"/>
            </a:pPr>
            <a:r>
              <a:rPr lang="en-US" sz="2400" dirty="0">
                <a:solidFill>
                  <a:schemeClr val="bg2"/>
                </a:solidFill>
              </a:rPr>
              <a:t>Draw boundaries.</a:t>
            </a:r>
          </a:p>
          <a:p>
            <a:pPr algn="l">
              <a:buFont typeface="Arial" panose="020B0604020202020204" pitchFamily="34" charset="0"/>
              <a:buChar char="•"/>
            </a:pPr>
            <a:r>
              <a:rPr lang="en-US" sz="2400" b="0" i="0" dirty="0">
                <a:solidFill>
                  <a:schemeClr val="bg2"/>
                </a:solidFill>
                <a:effectLst/>
              </a:rPr>
              <a:t>Use </a:t>
            </a:r>
            <a:r>
              <a:rPr lang="en-US" sz="2400" b="1" i="0" dirty="0">
                <a:solidFill>
                  <a:schemeClr val="bg2"/>
                </a:solidFill>
                <a:effectLst/>
              </a:rPr>
              <a:t>bounded contexts</a:t>
            </a:r>
            <a:r>
              <a:rPr lang="en-US" sz="2400" i="0" dirty="0">
                <a:solidFill>
                  <a:schemeClr val="bg2"/>
                </a:solidFill>
                <a:effectLst/>
              </a:rPr>
              <a:t> as guides for microservices… or modules.</a:t>
            </a:r>
            <a:endParaRPr lang="en-US" sz="2400" b="0" i="0" dirty="0">
              <a:solidFill>
                <a:schemeClr val="bg2"/>
              </a:solidFill>
              <a:effectLst/>
            </a:endParaRPr>
          </a:p>
        </p:txBody>
      </p:sp>
    </p:spTree>
    <p:extLst>
      <p:ext uri="{BB962C8B-B14F-4D97-AF65-F5344CB8AC3E}">
        <p14:creationId xmlns:p14="http://schemas.microsoft.com/office/powerpoint/2010/main" val="3589912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04EF6-9840-C29C-AC98-B62FCF4543C1}"/>
              </a:ext>
            </a:extLst>
          </p:cNvPr>
          <p:cNvSpPr>
            <a:spLocks noGrp="1"/>
          </p:cNvSpPr>
          <p:nvPr>
            <p:ph type="title"/>
          </p:nvPr>
        </p:nvSpPr>
        <p:spPr/>
        <p:txBody>
          <a:bodyPr/>
          <a:lstStyle/>
          <a:p>
            <a:r>
              <a:rPr lang="en-US" dirty="0"/>
              <a:t>Bounded Contexts</a:t>
            </a:r>
          </a:p>
        </p:txBody>
      </p:sp>
      <p:sp>
        <p:nvSpPr>
          <p:cNvPr id="3" name="Content Placeholder 2">
            <a:extLst>
              <a:ext uri="{FF2B5EF4-FFF2-40B4-BE49-F238E27FC236}">
                <a16:creationId xmlns:a16="http://schemas.microsoft.com/office/drawing/2014/main" id="{E86A69AA-C2CC-DC8C-3D45-50A6A7795735}"/>
              </a:ext>
            </a:extLst>
          </p:cNvPr>
          <p:cNvSpPr>
            <a:spLocks noGrp="1"/>
          </p:cNvSpPr>
          <p:nvPr>
            <p:ph type="body" sz="quarter" idx="11"/>
          </p:nvPr>
        </p:nvSpPr>
        <p:spPr>
          <a:xfrm>
            <a:off x="4941889" y="985210"/>
            <a:ext cx="5101012" cy="4884414"/>
          </a:xfrm>
        </p:spPr>
        <p:txBody>
          <a:bodyPr/>
          <a:lstStyle/>
          <a:p>
            <a:r>
              <a:rPr lang="en-US" sz="2400" dirty="0"/>
              <a:t>Once </a:t>
            </a:r>
            <a:r>
              <a:rPr lang="en-US" sz="2400" b="1" dirty="0"/>
              <a:t>aggregates</a:t>
            </a:r>
            <a:r>
              <a:rPr lang="en-US" sz="2400" dirty="0"/>
              <a:t> are identified, </a:t>
            </a:r>
            <a:r>
              <a:rPr lang="en-US" sz="2400" b="1" dirty="0"/>
              <a:t>boundaries</a:t>
            </a:r>
            <a:r>
              <a:rPr lang="en-US" sz="2400" dirty="0"/>
              <a:t> are drawn</a:t>
            </a:r>
          </a:p>
          <a:p>
            <a:r>
              <a:rPr lang="en-US" sz="2400" dirty="0"/>
              <a:t>Usually helps identify </a:t>
            </a:r>
            <a:r>
              <a:rPr lang="en-US" sz="2400" b="1" dirty="0"/>
              <a:t>microservices</a:t>
            </a:r>
            <a:endParaRPr lang="en-US" sz="2400" dirty="0"/>
          </a:p>
          <a:p>
            <a:r>
              <a:rPr lang="en-US" sz="2400" dirty="0"/>
              <a:t>Examples:</a:t>
            </a:r>
          </a:p>
          <a:p>
            <a:pPr lvl="1"/>
            <a:r>
              <a:rPr lang="en-US" sz="2400" dirty="0"/>
              <a:t>Product</a:t>
            </a:r>
          </a:p>
          <a:p>
            <a:pPr lvl="1"/>
            <a:r>
              <a:rPr lang="en-US" sz="2400" dirty="0"/>
              <a:t>Order</a:t>
            </a:r>
          </a:p>
          <a:p>
            <a:pPr lvl="1"/>
            <a:r>
              <a:rPr lang="en-US" sz="2400" dirty="0"/>
              <a:t>Customer</a:t>
            </a:r>
          </a:p>
          <a:p>
            <a:pPr lvl="1"/>
            <a:r>
              <a:rPr lang="en-US" sz="2400" dirty="0"/>
              <a:t>Delivery</a:t>
            </a:r>
          </a:p>
          <a:p>
            <a:pPr lvl="1"/>
            <a:r>
              <a:rPr lang="en-US" sz="2400" dirty="0"/>
              <a:t>Payment Processing</a:t>
            </a:r>
          </a:p>
          <a:p>
            <a:pPr lvl="1"/>
            <a:r>
              <a:rPr lang="en-US" sz="2400" dirty="0"/>
              <a:t>Tax Systems</a:t>
            </a:r>
          </a:p>
        </p:txBody>
      </p:sp>
    </p:spTree>
    <p:extLst>
      <p:ext uri="{BB962C8B-B14F-4D97-AF65-F5344CB8AC3E}">
        <p14:creationId xmlns:p14="http://schemas.microsoft.com/office/powerpoint/2010/main" val="291259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A25F5-E966-A462-4F2E-6F69BA3E06D7}"/>
              </a:ext>
            </a:extLst>
          </p:cNvPr>
          <p:cNvSpPr>
            <a:spLocks noGrp="1"/>
          </p:cNvSpPr>
          <p:nvPr>
            <p:ph type="title"/>
          </p:nvPr>
        </p:nvSpPr>
        <p:spPr/>
        <p:txBody>
          <a:bodyPr/>
          <a:lstStyle/>
          <a:p>
            <a:r>
              <a:rPr lang="en-US" dirty="0"/>
              <a:t>Talk about splitting functionality as a team</a:t>
            </a:r>
          </a:p>
        </p:txBody>
      </p:sp>
      <p:sp>
        <p:nvSpPr>
          <p:cNvPr id="3" name="Content Placeholder 2">
            <a:extLst>
              <a:ext uri="{FF2B5EF4-FFF2-40B4-BE49-F238E27FC236}">
                <a16:creationId xmlns:a16="http://schemas.microsoft.com/office/drawing/2014/main" id="{46CCCEBC-BCEE-FE1D-632B-BE23A862A2CC}"/>
              </a:ext>
            </a:extLst>
          </p:cNvPr>
          <p:cNvSpPr>
            <a:spLocks noGrp="1"/>
          </p:cNvSpPr>
          <p:nvPr>
            <p:ph type="body" sz="quarter" idx="11"/>
          </p:nvPr>
        </p:nvSpPr>
        <p:spPr>
          <a:xfrm>
            <a:off x="4941889" y="2742609"/>
            <a:ext cx="5101012" cy="1369606"/>
          </a:xfrm>
        </p:spPr>
        <p:txBody>
          <a:bodyPr/>
          <a:lstStyle/>
          <a:p>
            <a:r>
              <a:rPr lang="en-US" sz="2000" dirty="0"/>
              <a:t>Do the splits make sense?</a:t>
            </a:r>
          </a:p>
          <a:p>
            <a:r>
              <a:rPr lang="en-US" sz="2000" dirty="0"/>
              <a:t>Is there a ubiquitous language established? This would be a good point to get everyone on the same terms.</a:t>
            </a:r>
          </a:p>
        </p:txBody>
      </p:sp>
    </p:spTree>
    <p:extLst>
      <p:ext uri="{BB962C8B-B14F-4D97-AF65-F5344CB8AC3E}">
        <p14:creationId xmlns:p14="http://schemas.microsoft.com/office/powerpoint/2010/main" val="2064883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F3006-1FAD-8AE7-ED39-CDF4E7E6AB3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E1A7681-0A67-7184-F088-0107E749D06F}"/>
              </a:ext>
            </a:extLst>
          </p:cNvPr>
          <p:cNvSpPr>
            <a:spLocks noGrp="1"/>
          </p:cNvSpPr>
          <p:nvPr>
            <p:ph type="title"/>
          </p:nvPr>
        </p:nvSpPr>
        <p:spPr>
          <a:xfrm>
            <a:off x="604660" y="98322"/>
            <a:ext cx="11316975" cy="5476568"/>
          </a:xfrm>
        </p:spPr>
        <p:txBody>
          <a:bodyPr/>
          <a:lstStyle/>
          <a:p>
            <a:r>
              <a:rPr lang="en-US" b="1" dirty="0"/>
              <a:t>Modernization Considerations</a:t>
            </a:r>
          </a:p>
        </p:txBody>
      </p:sp>
    </p:spTree>
    <p:extLst>
      <p:ext uri="{BB962C8B-B14F-4D97-AF65-F5344CB8AC3E}">
        <p14:creationId xmlns:p14="http://schemas.microsoft.com/office/powerpoint/2010/main" val="1486195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he .NET Bot in a racing car with the number 9">
            <a:extLst>
              <a:ext uri="{FF2B5EF4-FFF2-40B4-BE49-F238E27FC236}">
                <a16:creationId xmlns:a16="http://schemas.microsoft.com/office/drawing/2014/main" id="{A115E4D9-B122-413E-58FB-520F75D9F950}"/>
              </a:ext>
            </a:extLst>
          </p:cNvPr>
          <p:cNvPicPr>
            <a:picLocks noChangeAspect="1"/>
          </p:cNvPicPr>
          <p:nvPr/>
        </p:nvPicPr>
        <p:blipFill>
          <a:blip r:embed="rId3"/>
          <a:stretch>
            <a:fillRect/>
          </a:stretch>
        </p:blipFill>
        <p:spPr>
          <a:xfrm>
            <a:off x="1937426" y="136777"/>
            <a:ext cx="8317147" cy="3052692"/>
          </a:xfrm>
          <a:prstGeom prst="rect">
            <a:avLst/>
          </a:prstGeom>
        </p:spPr>
      </p:pic>
      <p:sp>
        <p:nvSpPr>
          <p:cNvPr id="8" name="Rounded Rectangle 21">
            <a:extLst>
              <a:ext uri="{FF2B5EF4-FFF2-40B4-BE49-F238E27FC236}">
                <a16:creationId xmlns:a16="http://schemas.microsoft.com/office/drawing/2014/main" id="{92515D89-6192-CEE8-4364-96072161B195}"/>
              </a:ext>
              <a:ext uri="{C183D7F6-B498-43B3-948B-1728B52AA6E4}">
                <adec:decorative xmlns:adec="http://schemas.microsoft.com/office/drawing/2017/decorative" val="1"/>
              </a:ext>
            </a:extLst>
          </p:cNvPr>
          <p:cNvSpPr/>
          <p:nvPr/>
        </p:nvSpPr>
        <p:spPr>
          <a:xfrm>
            <a:off x="1567543" y="3026519"/>
            <a:ext cx="9056914" cy="2458828"/>
          </a:xfrm>
          <a:prstGeom prst="roundRect">
            <a:avLst>
              <a:gd name="adj" fmla="val 1400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Rounded Rectangle 21">
            <a:extLst>
              <a:ext uri="{FF2B5EF4-FFF2-40B4-BE49-F238E27FC236}">
                <a16:creationId xmlns:a16="http://schemas.microsoft.com/office/drawing/2014/main" id="{49299B9A-85C7-A1B5-CFBE-383CA0A98784}"/>
              </a:ext>
              <a:ext uri="{C183D7F6-B498-43B3-948B-1728B52AA6E4}">
                <adec:decorative xmlns:adec="http://schemas.microsoft.com/office/drawing/2017/decorative" val="1"/>
              </a:ext>
            </a:extLst>
          </p:cNvPr>
          <p:cNvSpPr/>
          <p:nvPr/>
        </p:nvSpPr>
        <p:spPr>
          <a:xfrm>
            <a:off x="609600" y="2047647"/>
            <a:ext cx="10972800" cy="133418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5" name="Title 4">
            <a:extLst>
              <a:ext uri="{FF2B5EF4-FFF2-40B4-BE49-F238E27FC236}">
                <a16:creationId xmlns:a16="http://schemas.microsoft.com/office/drawing/2014/main" id="{66A1D222-78BC-C7C4-B4D5-9E203C54E57B}"/>
              </a:ext>
            </a:extLst>
          </p:cNvPr>
          <p:cNvSpPr>
            <a:spLocks noGrp="1"/>
          </p:cNvSpPr>
          <p:nvPr>
            <p:ph type="title"/>
          </p:nvPr>
        </p:nvSpPr>
        <p:spPr>
          <a:xfrm>
            <a:off x="609598" y="2047647"/>
            <a:ext cx="11041627" cy="1334182"/>
          </a:xfrm>
        </p:spPr>
        <p:txBody>
          <a:bodyPr anchor="ctr">
            <a:noAutofit/>
          </a:bodyPr>
          <a:lstStyle/>
          <a:p>
            <a:pPr algn="ctr"/>
            <a:r>
              <a:rPr lang="en-US" sz="4800" dirty="0">
                <a:solidFill>
                  <a:schemeClr val="bg1"/>
                </a:solidFill>
              </a:rPr>
              <a:t>Modernize Your Apps to Use .NET 9!</a:t>
            </a:r>
          </a:p>
        </p:txBody>
      </p:sp>
      <p:grpSp>
        <p:nvGrpSpPr>
          <p:cNvPr id="9" name="Group 8" descr="Download .NET 9 at https://aka.ms/get-dotnet-9">
            <a:extLst>
              <a:ext uri="{FF2B5EF4-FFF2-40B4-BE49-F238E27FC236}">
                <a16:creationId xmlns:a16="http://schemas.microsoft.com/office/drawing/2014/main" id="{0371BF1A-FEEE-2AAB-DE1D-8E1FD4F88A66}"/>
              </a:ext>
            </a:extLst>
          </p:cNvPr>
          <p:cNvGrpSpPr/>
          <p:nvPr/>
        </p:nvGrpSpPr>
        <p:grpSpPr>
          <a:xfrm>
            <a:off x="3422457" y="3958129"/>
            <a:ext cx="4535000" cy="1183327"/>
            <a:chOff x="3422457" y="3958129"/>
            <a:chExt cx="4535000" cy="1183327"/>
          </a:xfrm>
        </p:grpSpPr>
        <p:sp>
          <p:nvSpPr>
            <p:cNvPr id="2" name="Content Placeholder 3">
              <a:extLst>
                <a:ext uri="{FF2B5EF4-FFF2-40B4-BE49-F238E27FC236}">
                  <a16:creationId xmlns:a16="http://schemas.microsoft.com/office/drawing/2014/main" id="{B85C2A8D-00A2-77C8-879A-6CCD87F35381}"/>
                </a:ext>
              </a:extLst>
            </p:cNvPr>
            <p:cNvSpPr txBox="1">
              <a:spLocks/>
            </p:cNvSpPr>
            <p:nvPr/>
          </p:nvSpPr>
          <p:spPr>
            <a:xfrm>
              <a:off x="4234543" y="3958129"/>
              <a:ext cx="372291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Download .NET </a:t>
              </a:r>
              <a:r>
                <a:rPr lang="en-US" sz="320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9</a:t>
              </a: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br>
                <a:rPr kumimoji="0" lang="en-US" sz="3200" b="0" i="0" u="none" strike="noStrike" kern="1200" cap="none" spc="0" normalizeH="0" baseline="0" noProof="0">
                  <a:ln>
                    <a:noFill/>
                  </a:ln>
                  <a:solidFill>
                    <a:srgbClr val="33333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hlinkClick r:id="rId4"/>
                </a:rPr>
                <a:t>aka.ms/get-dotnet-9</a:t>
              </a:r>
              <a:endPar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Graphic 120">
              <a:extLst>
                <a:ext uri="{FF2B5EF4-FFF2-40B4-BE49-F238E27FC236}">
                  <a16:creationId xmlns:a16="http://schemas.microsoft.com/office/drawing/2014/main" id="{1CF47033-0A51-B025-47F0-F520FF31E53F}"/>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25267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0.04606 L 0 0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nodeType="withEffect">
                                  <p:stCondLst>
                                    <p:cond delay="0"/>
                                  </p:stCondLst>
                                  <p:childTnLst>
                                    <p:animMotion origin="layout" path="M 0 0.04606 L 0 0 " pathEditMode="relative" rAng="0" ptsTypes="AA">
                                      <p:cBhvr>
                                        <p:cTn id="20" dur="500" fill="hold"/>
                                        <p:tgtEl>
                                          <p:spTgt spid="9"/>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0"/>
                                  </p:stCondLst>
                                  <p:childTnLst>
                                    <p:animMotion origin="layout" path="M 0 0.04606 L 0 0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D762-8F68-02C8-EE3E-966174652F90}"/>
              </a:ext>
            </a:extLst>
          </p:cNvPr>
          <p:cNvSpPr>
            <a:spLocks noGrp="1"/>
          </p:cNvSpPr>
          <p:nvPr>
            <p:ph type="title"/>
          </p:nvPr>
        </p:nvSpPr>
        <p:spPr>
          <a:xfrm>
            <a:off x="570225" y="658761"/>
            <a:ext cx="8957233" cy="2890069"/>
          </a:xfrm>
        </p:spPr>
        <p:txBody>
          <a:bodyPr/>
          <a:lstStyle/>
          <a:p>
            <a:r>
              <a:rPr lang="en-US" dirty="0"/>
              <a:t>Additional Resources</a:t>
            </a:r>
          </a:p>
        </p:txBody>
      </p:sp>
    </p:spTree>
    <p:extLst>
      <p:ext uri="{BB962C8B-B14F-4D97-AF65-F5344CB8AC3E}">
        <p14:creationId xmlns:p14="http://schemas.microsoft.com/office/powerpoint/2010/main" val="20194009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9587907-D9BF-7826-BC6F-DC107C2B2041}"/>
              </a:ext>
            </a:extLst>
          </p:cNvPr>
          <p:cNvSpPr txBox="1">
            <a:spLocks noGrp="1"/>
          </p:cNvSpPr>
          <p:nvPr>
            <p:ph type="title" idx="4294967295"/>
          </p:nvPr>
        </p:nvSpPr>
        <p:spPr>
          <a:xfrm>
            <a:off x="1302840" y="1168400"/>
            <a:ext cx="9212759" cy="83740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w="3175">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EventStorming Grammar</a:t>
            </a:r>
          </a:p>
        </p:txBody>
      </p:sp>
      <p:pic>
        <p:nvPicPr>
          <p:cNvPr id="13" name="Picture 12" descr="EventStorming Grammar - Light green sticky notes represent read models, the information needed for a situation. Little yellow sticky notes represent users or responsible parties. Light blue sticky notes represent commands. Light pink sticky notes represent systems. Orange sticky notes represent events. In this example, chat bubbles with Bangers font represent pain points.">
            <a:extLst>
              <a:ext uri="{FF2B5EF4-FFF2-40B4-BE49-F238E27FC236}">
                <a16:creationId xmlns:a16="http://schemas.microsoft.com/office/drawing/2014/main" id="{C4C81EFF-D9A9-29A0-30E6-3F2667BD0F20}"/>
              </a:ext>
            </a:extLst>
          </p:cNvPr>
          <p:cNvPicPr>
            <a:picLocks noChangeAspect="1"/>
          </p:cNvPicPr>
          <p:nvPr/>
        </p:nvPicPr>
        <p:blipFill>
          <a:blip r:embed="rId3"/>
          <a:stretch>
            <a:fillRect/>
          </a:stretch>
        </p:blipFill>
        <p:spPr>
          <a:xfrm>
            <a:off x="1302841" y="2475690"/>
            <a:ext cx="9586318" cy="3099610"/>
          </a:xfrm>
          <a:prstGeom prst="rect">
            <a:avLst/>
          </a:prstGeom>
        </p:spPr>
      </p:pic>
    </p:spTree>
    <p:extLst>
      <p:ext uri="{BB962C8B-B14F-4D97-AF65-F5344CB8AC3E}">
        <p14:creationId xmlns:p14="http://schemas.microsoft.com/office/powerpoint/2010/main" val="12634369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562D28-06F3-DDF8-EBAD-8CA30FA72159}"/>
              </a:ext>
            </a:extLst>
          </p:cNvPr>
          <p:cNvSpPr>
            <a:spLocks noGrp="1"/>
          </p:cNvSpPr>
          <p:nvPr>
            <p:ph type="title"/>
          </p:nvPr>
        </p:nvSpPr>
        <p:spPr/>
        <p:txBody>
          <a:bodyPr/>
          <a:lstStyle/>
          <a:p>
            <a:r>
              <a:rPr lang="en-US" dirty="0"/>
              <a:t>Webinar: EventStorming</a:t>
            </a:r>
          </a:p>
        </p:txBody>
      </p:sp>
      <p:sp>
        <p:nvSpPr>
          <p:cNvPr id="6" name="Text Placeholder 5">
            <a:extLst>
              <a:ext uri="{FF2B5EF4-FFF2-40B4-BE49-F238E27FC236}">
                <a16:creationId xmlns:a16="http://schemas.microsoft.com/office/drawing/2014/main" id="{42F35E11-E662-0556-6E45-764BE58EDB84}"/>
              </a:ext>
            </a:extLst>
          </p:cNvPr>
          <p:cNvSpPr>
            <a:spLocks noGrp="1"/>
          </p:cNvSpPr>
          <p:nvPr>
            <p:ph type="body" sz="quarter" idx="16"/>
          </p:nvPr>
        </p:nvSpPr>
        <p:spPr>
          <a:xfrm>
            <a:off x="570677" y="1410138"/>
            <a:ext cx="3573130" cy="553998"/>
          </a:xfrm>
        </p:spPr>
        <p:txBody>
          <a:bodyPr/>
          <a:lstStyle/>
          <a:p>
            <a:r>
              <a:rPr lang="en-US" dirty="0"/>
              <a:t>On-Demand Webinar on EventStorming</a:t>
            </a:r>
          </a:p>
        </p:txBody>
      </p:sp>
      <p:sp>
        <p:nvSpPr>
          <p:cNvPr id="5" name="Text Placeholder 4">
            <a:extLst>
              <a:ext uri="{FF2B5EF4-FFF2-40B4-BE49-F238E27FC236}">
                <a16:creationId xmlns:a16="http://schemas.microsoft.com/office/drawing/2014/main" id="{1705C624-679A-811E-8297-7EC290EF3964}"/>
              </a:ext>
            </a:extLst>
          </p:cNvPr>
          <p:cNvSpPr>
            <a:spLocks noGrp="1"/>
          </p:cNvSpPr>
          <p:nvPr>
            <p:ph type="body" sz="quarter" idx="14"/>
          </p:nvPr>
        </p:nvSpPr>
        <p:spPr>
          <a:xfrm>
            <a:off x="513554" y="2244360"/>
            <a:ext cx="4219687" cy="276999"/>
          </a:xfrm>
        </p:spPr>
        <p:txBody>
          <a:bodyPr/>
          <a:lstStyle/>
          <a:p>
            <a:r>
              <a:rPr lang="en-US" sz="1800" dirty="0"/>
              <a:t>https://bit.ly/eventstorming-video</a:t>
            </a:r>
          </a:p>
        </p:txBody>
      </p:sp>
      <p:pic>
        <p:nvPicPr>
          <p:cNvPr id="8" name="Picture Placeholder 7" descr="Sadukie pointing at &quot;EventStorming - From Chaos to Clarity: How EventStorming Streamlines Complex Domains&quot; - View this webinar at https://bit.ly/eventstorming-video.">
            <a:extLst>
              <a:ext uri="{FF2B5EF4-FFF2-40B4-BE49-F238E27FC236}">
                <a16:creationId xmlns:a16="http://schemas.microsoft.com/office/drawing/2014/main" id="{0976A825-9E87-A0CE-D985-B196CF5E35A3}"/>
              </a:ext>
            </a:extLst>
          </p:cNvPr>
          <p:cNvPicPr>
            <a:picLocks noGrp="1" noChangeAspect="1"/>
          </p:cNvPicPr>
          <p:nvPr>
            <p:ph type="pic" sz="quarter" idx="10"/>
          </p:nvPr>
        </p:nvPicPr>
        <p:blipFill>
          <a:blip r:embed="rId2"/>
          <a:srcRect l="5642" r="5642"/>
          <a:stretch>
            <a:fillRect/>
          </a:stretch>
        </p:blipFill>
        <p:spPr/>
      </p:pic>
    </p:spTree>
    <p:extLst>
      <p:ext uri="{BB962C8B-B14F-4D97-AF65-F5344CB8AC3E}">
        <p14:creationId xmlns:p14="http://schemas.microsoft.com/office/powerpoint/2010/main" val="9435501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B43435-7E42-1054-4361-95C945B3866F}"/>
              </a:ext>
            </a:extLst>
          </p:cNvPr>
          <p:cNvSpPr>
            <a:spLocks noGrp="1"/>
          </p:cNvSpPr>
          <p:nvPr>
            <p:ph type="title"/>
          </p:nvPr>
        </p:nvSpPr>
        <p:spPr>
          <a:xfrm>
            <a:off x="588263" y="2813446"/>
            <a:ext cx="3357658" cy="1231106"/>
          </a:xfrm>
        </p:spPr>
        <p:txBody>
          <a:bodyPr/>
          <a:lstStyle/>
          <a:p>
            <a:r>
              <a:rPr lang="en-US" dirty="0"/>
              <a:t>More Resources</a:t>
            </a:r>
          </a:p>
        </p:txBody>
      </p:sp>
      <p:sp>
        <p:nvSpPr>
          <p:cNvPr id="7" name="Text Placeholder 6">
            <a:extLst>
              <a:ext uri="{FF2B5EF4-FFF2-40B4-BE49-F238E27FC236}">
                <a16:creationId xmlns:a16="http://schemas.microsoft.com/office/drawing/2014/main" id="{13625F8D-B2B5-1D91-A064-59823BD0178E}"/>
              </a:ext>
            </a:extLst>
          </p:cNvPr>
          <p:cNvSpPr>
            <a:spLocks noGrp="1"/>
          </p:cNvSpPr>
          <p:nvPr>
            <p:ph type="body" sz="quarter" idx="11"/>
          </p:nvPr>
        </p:nvSpPr>
        <p:spPr>
          <a:xfrm>
            <a:off x="4941889" y="1593066"/>
            <a:ext cx="6474794" cy="3668697"/>
          </a:xfrm>
        </p:spPr>
        <p:txBody>
          <a:bodyPr/>
          <a:lstStyle/>
          <a:p>
            <a:pPr marL="171450" indent="-171450">
              <a:buFont typeface="Arial" panose="020B0604020202020204" pitchFamily="34" charset="0"/>
              <a:buChar char="•"/>
            </a:pPr>
            <a:r>
              <a:rPr lang="en-US" sz="2800" dirty="0"/>
              <a:t> EventStorming.com</a:t>
            </a:r>
          </a:p>
          <a:p>
            <a:pPr marL="171450" indent="-171450">
              <a:buFont typeface="Arial" panose="020B0604020202020204" pitchFamily="34" charset="0"/>
              <a:buChar char="•"/>
            </a:pPr>
            <a:r>
              <a:rPr lang="en-US" sz="2800" dirty="0"/>
              <a:t>YouTube Video: 50,000 Stickies Later</a:t>
            </a:r>
          </a:p>
          <a:p>
            <a:pPr marL="171450" indent="-171450">
              <a:buFont typeface="Arial" panose="020B0604020202020204" pitchFamily="34" charset="0"/>
              <a:buChar char="•"/>
            </a:pPr>
            <a:r>
              <a:rPr lang="en-US" sz="2800" dirty="0"/>
              <a:t>YouTube Video: 100,000 Stickies Later</a:t>
            </a:r>
          </a:p>
          <a:p>
            <a:pPr marL="171450" indent="-171450">
              <a:buFont typeface="Arial" panose="020B0604020202020204" pitchFamily="34" charset="0"/>
              <a:buChar char="•"/>
            </a:pPr>
            <a:r>
              <a:rPr lang="en-US" sz="2800" dirty="0"/>
              <a:t>Book: </a:t>
            </a:r>
            <a:r>
              <a:rPr lang="en-US" sz="2800" i="1" dirty="0"/>
              <a:t>EventStorming </a:t>
            </a:r>
            <a:r>
              <a:rPr lang="en-US" sz="2800" dirty="0"/>
              <a:t>by Alberto </a:t>
            </a:r>
            <a:r>
              <a:rPr lang="en-US" sz="2800" dirty="0" err="1"/>
              <a:t>Brandolini</a:t>
            </a:r>
            <a:endParaRPr lang="en-US" sz="2800" dirty="0"/>
          </a:p>
          <a:p>
            <a:pPr marL="171450" indent="-171450">
              <a:buFont typeface="Arial" panose="020B0604020202020204" pitchFamily="34" charset="0"/>
              <a:buChar char="•"/>
            </a:pPr>
            <a:r>
              <a:rPr lang="en-US" sz="2800" dirty="0"/>
              <a:t>Book: </a:t>
            </a:r>
            <a:r>
              <a:rPr lang="en-US" sz="2800" i="1" dirty="0"/>
              <a:t>The EventStorming Handbook</a:t>
            </a:r>
            <a:r>
              <a:rPr lang="en-US" sz="2800" dirty="0"/>
              <a:t> by Paul Rayner</a:t>
            </a:r>
          </a:p>
        </p:txBody>
      </p:sp>
    </p:spTree>
    <p:extLst>
      <p:ext uri="{BB962C8B-B14F-4D97-AF65-F5344CB8AC3E}">
        <p14:creationId xmlns:p14="http://schemas.microsoft.com/office/powerpoint/2010/main" val="22539507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EE78-38EB-D916-D788-C806908B1735}"/>
              </a:ext>
            </a:extLst>
          </p:cNvPr>
          <p:cNvSpPr>
            <a:spLocks noGrp="1"/>
          </p:cNvSpPr>
          <p:nvPr>
            <p:ph type="title"/>
          </p:nvPr>
        </p:nvSpPr>
        <p:spPr>
          <a:xfrm>
            <a:off x="3314700" y="1558652"/>
            <a:ext cx="5562600" cy="830997"/>
          </a:xfrm>
        </p:spPr>
        <p:txBody>
          <a:bodyPr/>
          <a:lstStyle/>
          <a:p>
            <a:r>
              <a:rPr lang="en-US" dirty="0"/>
              <a:t>Thank you!</a:t>
            </a:r>
          </a:p>
        </p:txBody>
      </p:sp>
      <p:pic>
        <p:nvPicPr>
          <p:cNvPr id="3" name="Picture 2" descr="LinkedIn Icon">
            <a:extLst>
              <a:ext uri="{FF2B5EF4-FFF2-40B4-BE49-F238E27FC236}">
                <a16:creationId xmlns:a16="http://schemas.microsoft.com/office/drawing/2014/main" id="{784F51F1-D91D-9909-1FD7-499C038C6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979" y="3302233"/>
            <a:ext cx="725386" cy="7253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8B4116-112E-26C2-8AA3-2B31305F365E}"/>
              </a:ext>
            </a:extLst>
          </p:cNvPr>
          <p:cNvSpPr txBox="1"/>
          <p:nvPr/>
        </p:nvSpPr>
        <p:spPr>
          <a:xfrm>
            <a:off x="4825054" y="3403316"/>
            <a:ext cx="2057400" cy="523220"/>
          </a:xfrm>
          <a:prstGeom prst="rect">
            <a:avLst/>
          </a:prstGeom>
          <a:noFill/>
        </p:spPr>
        <p:txBody>
          <a:bodyPr wrap="square" rtlCol="0">
            <a:spAutoFit/>
          </a:bodyPr>
          <a:lstStyle/>
          <a:p>
            <a:r>
              <a:rPr lang="en-US" sz="2800" dirty="0">
                <a:solidFill>
                  <a:schemeClr val="bg2"/>
                </a:solidFill>
                <a:latin typeface="Open Sans" panose="020B0606030504020204" pitchFamily="34" charset="0"/>
                <a:ea typeface="Open Sans" panose="020B0606030504020204" pitchFamily="34" charset="0"/>
                <a:cs typeface="Open Sans" panose="020B0606030504020204" pitchFamily="34" charset="0"/>
              </a:rPr>
              <a:t>/in/sadukie</a:t>
            </a:r>
          </a:p>
        </p:txBody>
      </p:sp>
      <p:sp>
        <p:nvSpPr>
          <p:cNvPr id="10" name="Graphic 101" descr="Contact card icon">
            <a:extLst>
              <a:ext uri="{FF2B5EF4-FFF2-40B4-BE49-F238E27FC236}">
                <a16:creationId xmlns:a16="http://schemas.microsoft.com/office/drawing/2014/main" id="{F07D3141-0B59-CDB7-8A1A-34300CACE337}"/>
              </a:ext>
            </a:extLst>
          </p:cNvPr>
          <p:cNvSpPr/>
          <p:nvPr/>
        </p:nvSpPr>
        <p:spPr>
          <a:xfrm>
            <a:off x="3755005" y="4364339"/>
            <a:ext cx="1041333" cy="731245"/>
          </a:xfrm>
          <a:custGeom>
            <a:avLst/>
            <a:gdLst>
              <a:gd name="connsiteX0" fmla="*/ 205455 w 547879"/>
              <a:gd name="connsiteY0" fmla="*/ 164364 h 438303"/>
              <a:gd name="connsiteX1" fmla="*/ 164364 w 547879"/>
              <a:gd name="connsiteY1" fmla="*/ 205455 h 438303"/>
              <a:gd name="connsiteX2" fmla="*/ 123273 w 547879"/>
              <a:gd name="connsiteY2" fmla="*/ 164364 h 438303"/>
              <a:gd name="connsiteX3" fmla="*/ 164364 w 547879"/>
              <a:gd name="connsiteY3" fmla="*/ 123273 h 438303"/>
              <a:gd name="connsiteX4" fmla="*/ 205455 w 547879"/>
              <a:gd name="connsiteY4" fmla="*/ 164364 h 438303"/>
              <a:gd name="connsiteX5" fmla="*/ 95879 w 547879"/>
              <a:gd name="connsiteY5" fmla="*/ 253394 h 438303"/>
              <a:gd name="connsiteX6" fmla="*/ 116424 w 547879"/>
              <a:gd name="connsiteY6" fmla="*/ 232849 h 438303"/>
              <a:gd name="connsiteX7" fmla="*/ 212303 w 547879"/>
              <a:gd name="connsiteY7" fmla="*/ 232849 h 438303"/>
              <a:gd name="connsiteX8" fmla="*/ 232849 w 547879"/>
              <a:gd name="connsiteY8" fmla="*/ 253394 h 438303"/>
              <a:gd name="connsiteX9" fmla="*/ 232849 w 547879"/>
              <a:gd name="connsiteY9" fmla="*/ 260243 h 438303"/>
              <a:gd name="connsiteX10" fmla="*/ 164364 w 547879"/>
              <a:gd name="connsiteY10" fmla="*/ 315031 h 438303"/>
              <a:gd name="connsiteX11" fmla="*/ 95879 w 547879"/>
              <a:gd name="connsiteY11" fmla="*/ 260243 h 438303"/>
              <a:gd name="connsiteX12" fmla="*/ 95879 w 547879"/>
              <a:gd name="connsiteY12" fmla="*/ 253394 h 438303"/>
              <a:gd name="connsiteX13" fmla="*/ 287637 w 547879"/>
              <a:gd name="connsiteY13" fmla="*/ 167788 h 438303"/>
              <a:gd name="connsiteX14" fmla="*/ 304758 w 547879"/>
              <a:gd name="connsiteY14" fmla="*/ 150667 h 438303"/>
              <a:gd name="connsiteX15" fmla="*/ 434879 w 547879"/>
              <a:gd name="connsiteY15" fmla="*/ 150667 h 438303"/>
              <a:gd name="connsiteX16" fmla="*/ 452000 w 547879"/>
              <a:gd name="connsiteY16" fmla="*/ 167788 h 438303"/>
              <a:gd name="connsiteX17" fmla="*/ 434879 w 547879"/>
              <a:gd name="connsiteY17" fmla="*/ 184909 h 438303"/>
              <a:gd name="connsiteX18" fmla="*/ 304758 w 547879"/>
              <a:gd name="connsiteY18" fmla="*/ 184909 h 438303"/>
              <a:gd name="connsiteX19" fmla="*/ 287637 w 547879"/>
              <a:gd name="connsiteY19" fmla="*/ 167788 h 438303"/>
              <a:gd name="connsiteX20" fmla="*/ 304758 w 547879"/>
              <a:gd name="connsiteY20" fmla="*/ 246546 h 438303"/>
              <a:gd name="connsiteX21" fmla="*/ 287637 w 547879"/>
              <a:gd name="connsiteY21" fmla="*/ 263667 h 438303"/>
              <a:gd name="connsiteX22" fmla="*/ 304758 w 547879"/>
              <a:gd name="connsiteY22" fmla="*/ 280788 h 438303"/>
              <a:gd name="connsiteX23" fmla="*/ 434879 w 547879"/>
              <a:gd name="connsiteY23" fmla="*/ 280788 h 438303"/>
              <a:gd name="connsiteX24" fmla="*/ 452000 w 547879"/>
              <a:gd name="connsiteY24" fmla="*/ 263667 h 438303"/>
              <a:gd name="connsiteX25" fmla="*/ 434879 w 547879"/>
              <a:gd name="connsiteY25" fmla="*/ 246546 h 438303"/>
              <a:gd name="connsiteX26" fmla="*/ 304758 w 547879"/>
              <a:gd name="connsiteY26" fmla="*/ 246546 h 438303"/>
              <a:gd name="connsiteX27" fmla="*/ 0 w 547879"/>
              <a:gd name="connsiteY27" fmla="*/ 58212 h 438303"/>
              <a:gd name="connsiteX28" fmla="*/ 58212 w 547879"/>
              <a:gd name="connsiteY28" fmla="*/ 0 h 438303"/>
              <a:gd name="connsiteX29" fmla="*/ 489667 w 547879"/>
              <a:gd name="connsiteY29" fmla="*/ 0 h 438303"/>
              <a:gd name="connsiteX30" fmla="*/ 547879 w 547879"/>
              <a:gd name="connsiteY30" fmla="*/ 58212 h 438303"/>
              <a:gd name="connsiteX31" fmla="*/ 547879 w 547879"/>
              <a:gd name="connsiteY31" fmla="*/ 380091 h 438303"/>
              <a:gd name="connsiteX32" fmla="*/ 489667 w 547879"/>
              <a:gd name="connsiteY32" fmla="*/ 438303 h 438303"/>
              <a:gd name="connsiteX33" fmla="*/ 58212 w 547879"/>
              <a:gd name="connsiteY33" fmla="*/ 438303 h 438303"/>
              <a:gd name="connsiteX34" fmla="*/ 0 w 547879"/>
              <a:gd name="connsiteY34" fmla="*/ 380091 h 438303"/>
              <a:gd name="connsiteX35" fmla="*/ 0 w 547879"/>
              <a:gd name="connsiteY35" fmla="*/ 58212 h 438303"/>
              <a:gd name="connsiteX36" fmla="*/ 58212 w 547879"/>
              <a:gd name="connsiteY36" fmla="*/ 34242 h 438303"/>
              <a:gd name="connsiteX37" fmla="*/ 34242 w 547879"/>
              <a:gd name="connsiteY37" fmla="*/ 58212 h 438303"/>
              <a:gd name="connsiteX38" fmla="*/ 34242 w 547879"/>
              <a:gd name="connsiteY38" fmla="*/ 380091 h 438303"/>
              <a:gd name="connsiteX39" fmla="*/ 58212 w 547879"/>
              <a:gd name="connsiteY39" fmla="*/ 404061 h 438303"/>
              <a:gd name="connsiteX40" fmla="*/ 489667 w 547879"/>
              <a:gd name="connsiteY40" fmla="*/ 404061 h 438303"/>
              <a:gd name="connsiteX41" fmla="*/ 513637 w 547879"/>
              <a:gd name="connsiteY41" fmla="*/ 380091 h 438303"/>
              <a:gd name="connsiteX42" fmla="*/ 513637 w 547879"/>
              <a:gd name="connsiteY42" fmla="*/ 58212 h 438303"/>
              <a:gd name="connsiteX43" fmla="*/ 489667 w 547879"/>
              <a:gd name="connsiteY43" fmla="*/ 34242 h 438303"/>
              <a:gd name="connsiteX44" fmla="*/ 58212 w 547879"/>
              <a:gd name="connsiteY44" fmla="*/ 34242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7879" h="438303">
                <a:moveTo>
                  <a:pt x="205455" y="164364"/>
                </a:moveTo>
                <a:cubicBezTo>
                  <a:pt x="205455" y="187058"/>
                  <a:pt x="187058" y="205455"/>
                  <a:pt x="164364" y="205455"/>
                </a:cubicBezTo>
                <a:cubicBezTo>
                  <a:pt x="141669" y="205455"/>
                  <a:pt x="123273" y="187058"/>
                  <a:pt x="123273" y="164364"/>
                </a:cubicBezTo>
                <a:cubicBezTo>
                  <a:pt x="123273" y="141669"/>
                  <a:pt x="141669" y="123273"/>
                  <a:pt x="164364" y="123273"/>
                </a:cubicBezTo>
                <a:cubicBezTo>
                  <a:pt x="187058" y="123273"/>
                  <a:pt x="205455" y="141669"/>
                  <a:pt x="205455" y="164364"/>
                </a:cubicBezTo>
                <a:close/>
                <a:moveTo>
                  <a:pt x="95879" y="253394"/>
                </a:moveTo>
                <a:cubicBezTo>
                  <a:pt x="95879" y="242048"/>
                  <a:pt x="105078" y="232849"/>
                  <a:pt x="116424" y="232849"/>
                </a:cubicBezTo>
                <a:lnTo>
                  <a:pt x="212303" y="232849"/>
                </a:lnTo>
                <a:cubicBezTo>
                  <a:pt x="223650" y="232849"/>
                  <a:pt x="232849" y="242048"/>
                  <a:pt x="232849" y="253394"/>
                </a:cubicBezTo>
                <a:lnTo>
                  <a:pt x="232849" y="260243"/>
                </a:lnTo>
                <a:cubicBezTo>
                  <a:pt x="232849" y="260243"/>
                  <a:pt x="232849" y="315031"/>
                  <a:pt x="164364" y="315031"/>
                </a:cubicBezTo>
                <a:cubicBezTo>
                  <a:pt x="95879" y="315031"/>
                  <a:pt x="95879" y="260243"/>
                  <a:pt x="95879" y="260243"/>
                </a:cubicBezTo>
                <a:lnTo>
                  <a:pt x="95879" y="253394"/>
                </a:lnTo>
                <a:close/>
                <a:moveTo>
                  <a:pt x="287637" y="167788"/>
                </a:moveTo>
                <a:cubicBezTo>
                  <a:pt x="287637" y="158332"/>
                  <a:pt x="295301" y="150667"/>
                  <a:pt x="304758" y="150667"/>
                </a:cubicBezTo>
                <a:lnTo>
                  <a:pt x="434879" y="150667"/>
                </a:lnTo>
                <a:cubicBezTo>
                  <a:pt x="444335" y="150667"/>
                  <a:pt x="452000" y="158332"/>
                  <a:pt x="452000" y="167788"/>
                </a:cubicBezTo>
                <a:cubicBezTo>
                  <a:pt x="452000" y="177244"/>
                  <a:pt x="444335" y="184909"/>
                  <a:pt x="434879" y="184909"/>
                </a:cubicBezTo>
                <a:lnTo>
                  <a:pt x="304758" y="184909"/>
                </a:lnTo>
                <a:cubicBezTo>
                  <a:pt x="295301" y="184909"/>
                  <a:pt x="287637" y="177244"/>
                  <a:pt x="287637" y="167788"/>
                </a:cubicBezTo>
                <a:close/>
                <a:moveTo>
                  <a:pt x="304758" y="246546"/>
                </a:moveTo>
                <a:cubicBezTo>
                  <a:pt x="295301" y="246546"/>
                  <a:pt x="287637" y="254210"/>
                  <a:pt x="287637" y="263667"/>
                </a:cubicBezTo>
                <a:cubicBezTo>
                  <a:pt x="287637" y="273123"/>
                  <a:pt x="295301" y="280788"/>
                  <a:pt x="304758" y="280788"/>
                </a:cubicBezTo>
                <a:lnTo>
                  <a:pt x="434879" y="280788"/>
                </a:lnTo>
                <a:cubicBezTo>
                  <a:pt x="444335" y="280788"/>
                  <a:pt x="452000" y="273123"/>
                  <a:pt x="452000" y="263667"/>
                </a:cubicBezTo>
                <a:cubicBezTo>
                  <a:pt x="452000" y="254210"/>
                  <a:pt x="444335" y="246546"/>
                  <a:pt x="434879" y="246546"/>
                </a:cubicBezTo>
                <a:lnTo>
                  <a:pt x="304758" y="246546"/>
                </a:lnTo>
                <a:close/>
                <a:moveTo>
                  <a:pt x="0" y="58212"/>
                </a:moveTo>
                <a:cubicBezTo>
                  <a:pt x="0" y="26062"/>
                  <a:pt x="26062" y="0"/>
                  <a:pt x="58212" y="0"/>
                </a:cubicBezTo>
                <a:lnTo>
                  <a:pt x="489667" y="0"/>
                </a:lnTo>
                <a:cubicBezTo>
                  <a:pt x="521817" y="0"/>
                  <a:pt x="547879" y="26062"/>
                  <a:pt x="547879" y="58212"/>
                </a:cubicBezTo>
                <a:lnTo>
                  <a:pt x="547879" y="380091"/>
                </a:lnTo>
                <a:cubicBezTo>
                  <a:pt x="547879" y="412241"/>
                  <a:pt x="521817" y="438303"/>
                  <a:pt x="489667" y="438303"/>
                </a:cubicBezTo>
                <a:lnTo>
                  <a:pt x="58212" y="438303"/>
                </a:lnTo>
                <a:cubicBezTo>
                  <a:pt x="26062" y="438303"/>
                  <a:pt x="0" y="412241"/>
                  <a:pt x="0" y="380091"/>
                </a:cubicBezTo>
                <a:lnTo>
                  <a:pt x="0" y="58212"/>
                </a:lnTo>
                <a:close/>
                <a:moveTo>
                  <a:pt x="58212" y="34242"/>
                </a:moveTo>
                <a:cubicBezTo>
                  <a:pt x="44974" y="34242"/>
                  <a:pt x="34242" y="44974"/>
                  <a:pt x="34242" y="58212"/>
                </a:cubicBezTo>
                <a:lnTo>
                  <a:pt x="34242" y="380091"/>
                </a:lnTo>
                <a:cubicBezTo>
                  <a:pt x="34242" y="393329"/>
                  <a:pt x="44974" y="404061"/>
                  <a:pt x="58212" y="404061"/>
                </a:cubicBezTo>
                <a:lnTo>
                  <a:pt x="489667" y="404061"/>
                </a:lnTo>
                <a:cubicBezTo>
                  <a:pt x="502905" y="404061"/>
                  <a:pt x="513637" y="393329"/>
                  <a:pt x="513637" y="380091"/>
                </a:cubicBezTo>
                <a:lnTo>
                  <a:pt x="513637" y="58212"/>
                </a:lnTo>
                <a:cubicBezTo>
                  <a:pt x="513637" y="44974"/>
                  <a:pt x="502905" y="34242"/>
                  <a:pt x="489667" y="34242"/>
                </a:cubicBezTo>
                <a:lnTo>
                  <a:pt x="58212" y="3424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D1400B82-744E-0AD7-B718-4212FBB793FF}"/>
              </a:ext>
            </a:extLst>
          </p:cNvPr>
          <p:cNvSpPr txBox="1"/>
          <p:nvPr/>
        </p:nvSpPr>
        <p:spPr>
          <a:xfrm>
            <a:off x="4860826" y="4468351"/>
            <a:ext cx="6316160" cy="523220"/>
          </a:xfrm>
          <a:prstGeom prst="rect">
            <a:avLst/>
          </a:prstGeom>
          <a:noFill/>
        </p:spPr>
        <p:txBody>
          <a:bodyPr wrap="square" rtlCol="0">
            <a:spAutoFit/>
          </a:bodyPr>
          <a:lstStyle/>
          <a:p>
            <a:r>
              <a:rPr lang="en-US" sz="2800" dirty="0">
                <a:solidFill>
                  <a:schemeClr val="bg2"/>
                </a:solidFill>
                <a:latin typeface="Open Sans" panose="020B0606030504020204" pitchFamily="34" charset="0"/>
                <a:ea typeface="Open Sans" panose="020B0606030504020204" pitchFamily="34" charset="0"/>
                <a:cs typeface="Open Sans" panose="020B0606030504020204" pitchFamily="34" charset="0"/>
              </a:rPr>
              <a:t>sarah.dutkiewicz@nimblepros.com</a:t>
            </a:r>
          </a:p>
        </p:txBody>
      </p:sp>
      <p:pic>
        <p:nvPicPr>
          <p:cNvPr id="9" name="Picture 8">
            <a:extLst>
              <a:ext uri="{FF2B5EF4-FFF2-40B4-BE49-F238E27FC236}">
                <a16:creationId xmlns:a16="http://schemas.microsoft.com/office/drawing/2014/main" id="{93B13479-7941-6F2A-BF37-E2F4E51531E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4028784"/>
            <a:ext cx="2622591" cy="2758965"/>
          </a:xfrm>
          <a:prstGeom prst="rect">
            <a:avLst/>
          </a:prstGeom>
        </p:spPr>
      </p:pic>
    </p:spTree>
    <p:extLst>
      <p:ext uri="{BB962C8B-B14F-4D97-AF65-F5344CB8AC3E}">
        <p14:creationId xmlns:p14="http://schemas.microsoft.com/office/powerpoint/2010/main" val="38638742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DB678D8-8C1E-E16E-040A-4EAAD404E829}"/>
              </a:ext>
            </a:extLst>
          </p:cNvPr>
          <p:cNvSpPr>
            <a:spLocks noGrp="1"/>
          </p:cNvSpPr>
          <p:nvPr>
            <p:ph type="title" idx="4294967295"/>
          </p:nvPr>
        </p:nvSpPr>
        <p:spPr>
          <a:xfrm>
            <a:off x="3089709" y="870455"/>
            <a:ext cx="8655354" cy="492443"/>
          </a:xfrm>
        </p:spPr>
        <p:txBody>
          <a:bodyPr/>
          <a:lstStyle/>
          <a:p>
            <a:r>
              <a:rPr lang="en-US" sz="3200" dirty="0"/>
              <a:t>Things to Think About When Modernizing</a:t>
            </a:r>
          </a:p>
        </p:txBody>
      </p:sp>
      <p:sp>
        <p:nvSpPr>
          <p:cNvPr id="2" name="Graphic 60">
            <a:extLst>
              <a:ext uri="{FF2B5EF4-FFF2-40B4-BE49-F238E27FC236}">
                <a16:creationId xmlns:a16="http://schemas.microsoft.com/office/drawing/2014/main" id="{259BA9D9-BAAC-FFF1-6CC4-392298754464}"/>
              </a:ext>
              <a:ext uri="{C183D7F6-B498-43B3-948B-1728B52AA6E4}">
                <adec:decorative xmlns:adec="http://schemas.microsoft.com/office/drawing/2017/decorative" val="1"/>
              </a:ext>
            </a:extLst>
          </p:cNvPr>
          <p:cNvSpPr/>
          <p:nvPr/>
        </p:nvSpPr>
        <p:spPr>
          <a:xfrm>
            <a:off x="3744762" y="2125425"/>
            <a:ext cx="493091" cy="493091"/>
          </a:xfrm>
          <a:custGeom>
            <a:avLst/>
            <a:gdLst>
              <a:gd name="connsiteX0" fmla="*/ 417758 w 493091"/>
              <a:gd name="connsiteY0" fmla="*/ 0 h 493091"/>
              <a:gd name="connsiteX1" fmla="*/ 493091 w 493091"/>
              <a:gd name="connsiteY1" fmla="*/ 75333 h 493091"/>
              <a:gd name="connsiteX2" fmla="*/ 493091 w 493091"/>
              <a:gd name="connsiteY2" fmla="*/ 417758 h 493091"/>
              <a:gd name="connsiteX3" fmla="*/ 417758 w 493091"/>
              <a:gd name="connsiteY3" fmla="*/ 493091 h 493091"/>
              <a:gd name="connsiteX4" fmla="*/ 75333 w 493091"/>
              <a:gd name="connsiteY4" fmla="*/ 493091 h 493091"/>
              <a:gd name="connsiteX5" fmla="*/ 0 w 493091"/>
              <a:gd name="connsiteY5" fmla="*/ 417758 h 493091"/>
              <a:gd name="connsiteX6" fmla="*/ 0 w 493091"/>
              <a:gd name="connsiteY6" fmla="*/ 75333 h 493091"/>
              <a:gd name="connsiteX7" fmla="*/ 75333 w 493091"/>
              <a:gd name="connsiteY7" fmla="*/ 0 h 493091"/>
              <a:gd name="connsiteX8" fmla="*/ 417758 w 493091"/>
              <a:gd name="connsiteY8" fmla="*/ 0 h 493091"/>
              <a:gd name="connsiteX9" fmla="*/ 417758 w 493091"/>
              <a:gd name="connsiteY9" fmla="*/ 41091 h 493091"/>
              <a:gd name="connsiteX10" fmla="*/ 75333 w 493091"/>
              <a:gd name="connsiteY10" fmla="*/ 41091 h 493091"/>
              <a:gd name="connsiteX11" fmla="*/ 41091 w 493091"/>
              <a:gd name="connsiteY11" fmla="*/ 75333 h 493091"/>
              <a:gd name="connsiteX12" fmla="*/ 41091 w 493091"/>
              <a:gd name="connsiteY12" fmla="*/ 417758 h 493091"/>
              <a:gd name="connsiteX13" fmla="*/ 75333 w 493091"/>
              <a:gd name="connsiteY13" fmla="*/ 452000 h 493091"/>
              <a:gd name="connsiteX14" fmla="*/ 417758 w 493091"/>
              <a:gd name="connsiteY14" fmla="*/ 452000 h 493091"/>
              <a:gd name="connsiteX15" fmla="*/ 452000 w 493091"/>
              <a:gd name="connsiteY15" fmla="*/ 417758 h 493091"/>
              <a:gd name="connsiteX16" fmla="*/ 452000 w 493091"/>
              <a:gd name="connsiteY16" fmla="*/ 75333 h 493091"/>
              <a:gd name="connsiteX17" fmla="*/ 417758 w 493091"/>
              <a:gd name="connsiteY17" fmla="*/ 41091 h 493091"/>
              <a:gd name="connsiteX18" fmla="*/ 184961 w 493091"/>
              <a:gd name="connsiteY18" fmla="*/ 260243 h 493091"/>
              <a:gd name="connsiteX19" fmla="*/ 232901 w 493091"/>
              <a:gd name="connsiteY19" fmla="*/ 308182 h 493091"/>
              <a:gd name="connsiteX20" fmla="*/ 232901 w 493091"/>
              <a:gd name="connsiteY20" fmla="*/ 362970 h 493091"/>
              <a:gd name="connsiteX21" fmla="*/ 184961 w 493091"/>
              <a:gd name="connsiteY21" fmla="*/ 410909 h 493091"/>
              <a:gd name="connsiteX22" fmla="*/ 130173 w 493091"/>
              <a:gd name="connsiteY22" fmla="*/ 410909 h 493091"/>
              <a:gd name="connsiteX23" fmla="*/ 82234 w 493091"/>
              <a:gd name="connsiteY23" fmla="*/ 362970 h 493091"/>
              <a:gd name="connsiteX24" fmla="*/ 82234 w 493091"/>
              <a:gd name="connsiteY24" fmla="*/ 308182 h 493091"/>
              <a:gd name="connsiteX25" fmla="*/ 130173 w 493091"/>
              <a:gd name="connsiteY25" fmla="*/ 260243 h 493091"/>
              <a:gd name="connsiteX26" fmla="*/ 184961 w 493091"/>
              <a:gd name="connsiteY26" fmla="*/ 260243 h 493091"/>
              <a:gd name="connsiteX27" fmla="*/ 362954 w 493091"/>
              <a:gd name="connsiteY27" fmla="*/ 260243 h 493091"/>
              <a:gd name="connsiteX28" fmla="*/ 410893 w 493091"/>
              <a:gd name="connsiteY28" fmla="*/ 308182 h 493091"/>
              <a:gd name="connsiteX29" fmla="*/ 410893 w 493091"/>
              <a:gd name="connsiteY29" fmla="*/ 362970 h 493091"/>
              <a:gd name="connsiteX30" fmla="*/ 362954 w 493091"/>
              <a:gd name="connsiteY30" fmla="*/ 410909 h 493091"/>
              <a:gd name="connsiteX31" fmla="*/ 308166 w 493091"/>
              <a:gd name="connsiteY31" fmla="*/ 410909 h 493091"/>
              <a:gd name="connsiteX32" fmla="*/ 260226 w 493091"/>
              <a:gd name="connsiteY32" fmla="*/ 362970 h 493091"/>
              <a:gd name="connsiteX33" fmla="*/ 260226 w 493091"/>
              <a:gd name="connsiteY33" fmla="*/ 308182 h 493091"/>
              <a:gd name="connsiteX34" fmla="*/ 308166 w 493091"/>
              <a:gd name="connsiteY34" fmla="*/ 260243 h 493091"/>
              <a:gd name="connsiteX35" fmla="*/ 362954 w 493091"/>
              <a:gd name="connsiteY35" fmla="*/ 260243 h 493091"/>
              <a:gd name="connsiteX36" fmla="*/ 184961 w 493091"/>
              <a:gd name="connsiteY36" fmla="*/ 301334 h 493091"/>
              <a:gd name="connsiteX37" fmla="*/ 130173 w 493091"/>
              <a:gd name="connsiteY37" fmla="*/ 301334 h 493091"/>
              <a:gd name="connsiteX38" fmla="*/ 123325 w 493091"/>
              <a:gd name="connsiteY38" fmla="*/ 308182 h 493091"/>
              <a:gd name="connsiteX39" fmla="*/ 123325 w 493091"/>
              <a:gd name="connsiteY39" fmla="*/ 362970 h 493091"/>
              <a:gd name="connsiteX40" fmla="*/ 130173 w 493091"/>
              <a:gd name="connsiteY40" fmla="*/ 369818 h 493091"/>
              <a:gd name="connsiteX41" fmla="*/ 184961 w 493091"/>
              <a:gd name="connsiteY41" fmla="*/ 369818 h 493091"/>
              <a:gd name="connsiteX42" fmla="*/ 191810 w 493091"/>
              <a:gd name="connsiteY42" fmla="*/ 362970 h 493091"/>
              <a:gd name="connsiteX43" fmla="*/ 191810 w 493091"/>
              <a:gd name="connsiteY43" fmla="*/ 308182 h 493091"/>
              <a:gd name="connsiteX44" fmla="*/ 184961 w 493091"/>
              <a:gd name="connsiteY44" fmla="*/ 301334 h 493091"/>
              <a:gd name="connsiteX45" fmla="*/ 362954 w 493091"/>
              <a:gd name="connsiteY45" fmla="*/ 301334 h 493091"/>
              <a:gd name="connsiteX46" fmla="*/ 308166 w 493091"/>
              <a:gd name="connsiteY46" fmla="*/ 301334 h 493091"/>
              <a:gd name="connsiteX47" fmla="*/ 301317 w 493091"/>
              <a:gd name="connsiteY47" fmla="*/ 308182 h 493091"/>
              <a:gd name="connsiteX48" fmla="*/ 301317 w 493091"/>
              <a:gd name="connsiteY48" fmla="*/ 362970 h 493091"/>
              <a:gd name="connsiteX49" fmla="*/ 308166 w 493091"/>
              <a:gd name="connsiteY49" fmla="*/ 369818 h 493091"/>
              <a:gd name="connsiteX50" fmla="*/ 362954 w 493091"/>
              <a:gd name="connsiteY50" fmla="*/ 369818 h 493091"/>
              <a:gd name="connsiteX51" fmla="*/ 369802 w 493091"/>
              <a:gd name="connsiteY51" fmla="*/ 362970 h 493091"/>
              <a:gd name="connsiteX52" fmla="*/ 369802 w 493091"/>
              <a:gd name="connsiteY52" fmla="*/ 308182 h 493091"/>
              <a:gd name="connsiteX53" fmla="*/ 362954 w 493091"/>
              <a:gd name="connsiteY53" fmla="*/ 301334 h 493091"/>
              <a:gd name="connsiteX54" fmla="*/ 184926 w 493091"/>
              <a:gd name="connsiteY54" fmla="*/ 82182 h 493091"/>
              <a:gd name="connsiteX55" fmla="*/ 232865 w 493091"/>
              <a:gd name="connsiteY55" fmla="*/ 130121 h 493091"/>
              <a:gd name="connsiteX56" fmla="*/ 232865 w 493091"/>
              <a:gd name="connsiteY56" fmla="*/ 184909 h 493091"/>
              <a:gd name="connsiteX57" fmla="*/ 184926 w 493091"/>
              <a:gd name="connsiteY57" fmla="*/ 232849 h 493091"/>
              <a:gd name="connsiteX58" fmla="*/ 130139 w 493091"/>
              <a:gd name="connsiteY58" fmla="*/ 232849 h 493091"/>
              <a:gd name="connsiteX59" fmla="*/ 82199 w 493091"/>
              <a:gd name="connsiteY59" fmla="*/ 184909 h 493091"/>
              <a:gd name="connsiteX60" fmla="*/ 82199 w 493091"/>
              <a:gd name="connsiteY60" fmla="*/ 130121 h 493091"/>
              <a:gd name="connsiteX61" fmla="*/ 130139 w 493091"/>
              <a:gd name="connsiteY61" fmla="*/ 82182 h 493091"/>
              <a:gd name="connsiteX62" fmla="*/ 184926 w 493091"/>
              <a:gd name="connsiteY62" fmla="*/ 82182 h 493091"/>
              <a:gd name="connsiteX63" fmla="*/ 362918 w 493091"/>
              <a:gd name="connsiteY63" fmla="*/ 82182 h 493091"/>
              <a:gd name="connsiteX64" fmla="*/ 410857 w 493091"/>
              <a:gd name="connsiteY64" fmla="*/ 130121 h 493091"/>
              <a:gd name="connsiteX65" fmla="*/ 410857 w 493091"/>
              <a:gd name="connsiteY65" fmla="*/ 184909 h 493091"/>
              <a:gd name="connsiteX66" fmla="*/ 362918 w 493091"/>
              <a:gd name="connsiteY66" fmla="*/ 232849 h 493091"/>
              <a:gd name="connsiteX67" fmla="*/ 308130 w 493091"/>
              <a:gd name="connsiteY67" fmla="*/ 232849 h 493091"/>
              <a:gd name="connsiteX68" fmla="*/ 260191 w 493091"/>
              <a:gd name="connsiteY68" fmla="*/ 184909 h 493091"/>
              <a:gd name="connsiteX69" fmla="*/ 260191 w 493091"/>
              <a:gd name="connsiteY69" fmla="*/ 130121 h 493091"/>
              <a:gd name="connsiteX70" fmla="*/ 308130 w 493091"/>
              <a:gd name="connsiteY70" fmla="*/ 82182 h 493091"/>
              <a:gd name="connsiteX71" fmla="*/ 362918 w 493091"/>
              <a:gd name="connsiteY71" fmla="*/ 82182 h 493091"/>
              <a:gd name="connsiteX72" fmla="*/ 184926 w 493091"/>
              <a:gd name="connsiteY72" fmla="*/ 123273 h 493091"/>
              <a:gd name="connsiteX73" fmla="*/ 130139 w 493091"/>
              <a:gd name="connsiteY73" fmla="*/ 123273 h 493091"/>
              <a:gd name="connsiteX74" fmla="*/ 123290 w 493091"/>
              <a:gd name="connsiteY74" fmla="*/ 130121 h 493091"/>
              <a:gd name="connsiteX75" fmla="*/ 123290 w 493091"/>
              <a:gd name="connsiteY75" fmla="*/ 184909 h 493091"/>
              <a:gd name="connsiteX76" fmla="*/ 130139 w 493091"/>
              <a:gd name="connsiteY76" fmla="*/ 191758 h 493091"/>
              <a:gd name="connsiteX77" fmla="*/ 184926 w 493091"/>
              <a:gd name="connsiteY77" fmla="*/ 191758 h 493091"/>
              <a:gd name="connsiteX78" fmla="*/ 191774 w 493091"/>
              <a:gd name="connsiteY78" fmla="*/ 184909 h 493091"/>
              <a:gd name="connsiteX79" fmla="*/ 191774 w 493091"/>
              <a:gd name="connsiteY79" fmla="*/ 130121 h 493091"/>
              <a:gd name="connsiteX80" fmla="*/ 184926 w 493091"/>
              <a:gd name="connsiteY80" fmla="*/ 123273 h 493091"/>
              <a:gd name="connsiteX81" fmla="*/ 362918 w 493091"/>
              <a:gd name="connsiteY81" fmla="*/ 123273 h 493091"/>
              <a:gd name="connsiteX82" fmla="*/ 308130 w 493091"/>
              <a:gd name="connsiteY82" fmla="*/ 123273 h 493091"/>
              <a:gd name="connsiteX83" fmla="*/ 301282 w 493091"/>
              <a:gd name="connsiteY83" fmla="*/ 130121 h 493091"/>
              <a:gd name="connsiteX84" fmla="*/ 301282 w 493091"/>
              <a:gd name="connsiteY84" fmla="*/ 184909 h 493091"/>
              <a:gd name="connsiteX85" fmla="*/ 308130 w 493091"/>
              <a:gd name="connsiteY85" fmla="*/ 191758 h 493091"/>
              <a:gd name="connsiteX86" fmla="*/ 362918 w 493091"/>
              <a:gd name="connsiteY86" fmla="*/ 191758 h 493091"/>
              <a:gd name="connsiteX87" fmla="*/ 369766 w 493091"/>
              <a:gd name="connsiteY87" fmla="*/ 184909 h 493091"/>
              <a:gd name="connsiteX88" fmla="*/ 369766 w 493091"/>
              <a:gd name="connsiteY88" fmla="*/ 130121 h 493091"/>
              <a:gd name="connsiteX89" fmla="*/ 362918 w 493091"/>
              <a:gd name="connsiteY89" fmla="*/ 123273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93091" h="493091">
                <a:moveTo>
                  <a:pt x="417758" y="0"/>
                </a:moveTo>
                <a:cubicBezTo>
                  <a:pt x="459364" y="0"/>
                  <a:pt x="493091" y="33728"/>
                  <a:pt x="493091" y="75333"/>
                </a:cubicBezTo>
                <a:lnTo>
                  <a:pt x="493091" y="417758"/>
                </a:lnTo>
                <a:cubicBezTo>
                  <a:pt x="493091" y="459364"/>
                  <a:pt x="459364" y="493091"/>
                  <a:pt x="417758" y="493091"/>
                </a:cubicBezTo>
                <a:lnTo>
                  <a:pt x="75333" y="493091"/>
                </a:lnTo>
                <a:cubicBezTo>
                  <a:pt x="33728" y="493091"/>
                  <a:pt x="0" y="459364"/>
                  <a:pt x="0" y="417758"/>
                </a:cubicBezTo>
                <a:lnTo>
                  <a:pt x="0" y="75333"/>
                </a:lnTo>
                <a:cubicBezTo>
                  <a:pt x="0" y="33728"/>
                  <a:pt x="33728" y="0"/>
                  <a:pt x="75333" y="0"/>
                </a:cubicBezTo>
                <a:lnTo>
                  <a:pt x="417758" y="0"/>
                </a:lnTo>
                <a:close/>
                <a:moveTo>
                  <a:pt x="417758" y="41091"/>
                </a:moveTo>
                <a:lnTo>
                  <a:pt x="75333" y="41091"/>
                </a:lnTo>
                <a:cubicBezTo>
                  <a:pt x="56422" y="41091"/>
                  <a:pt x="41091" y="56422"/>
                  <a:pt x="41091" y="75333"/>
                </a:cubicBezTo>
                <a:lnTo>
                  <a:pt x="41091" y="417758"/>
                </a:lnTo>
                <a:cubicBezTo>
                  <a:pt x="41091" y="436671"/>
                  <a:pt x="56422" y="452000"/>
                  <a:pt x="75333" y="452000"/>
                </a:cubicBezTo>
                <a:lnTo>
                  <a:pt x="417758" y="452000"/>
                </a:lnTo>
                <a:cubicBezTo>
                  <a:pt x="436671" y="452000"/>
                  <a:pt x="452000" y="436671"/>
                  <a:pt x="452000" y="417758"/>
                </a:cubicBezTo>
                <a:lnTo>
                  <a:pt x="452000" y="75333"/>
                </a:lnTo>
                <a:cubicBezTo>
                  <a:pt x="452000" y="56422"/>
                  <a:pt x="436671" y="41091"/>
                  <a:pt x="417758" y="41091"/>
                </a:cubicBezTo>
                <a:close/>
                <a:moveTo>
                  <a:pt x="184961" y="260243"/>
                </a:moveTo>
                <a:cubicBezTo>
                  <a:pt x="211438" y="260243"/>
                  <a:pt x="232901" y="281706"/>
                  <a:pt x="232901" y="308182"/>
                </a:cubicBezTo>
                <a:lnTo>
                  <a:pt x="232901" y="362970"/>
                </a:lnTo>
                <a:cubicBezTo>
                  <a:pt x="232901" y="389446"/>
                  <a:pt x="211438" y="410909"/>
                  <a:pt x="184961" y="410909"/>
                </a:cubicBezTo>
                <a:lnTo>
                  <a:pt x="130173" y="410909"/>
                </a:lnTo>
                <a:cubicBezTo>
                  <a:pt x="103697" y="410909"/>
                  <a:pt x="82234" y="389446"/>
                  <a:pt x="82234" y="362970"/>
                </a:cubicBezTo>
                <a:lnTo>
                  <a:pt x="82234" y="308182"/>
                </a:lnTo>
                <a:cubicBezTo>
                  <a:pt x="82234" y="281706"/>
                  <a:pt x="103697" y="260243"/>
                  <a:pt x="130173" y="260243"/>
                </a:cubicBezTo>
                <a:lnTo>
                  <a:pt x="184961" y="260243"/>
                </a:lnTo>
                <a:close/>
                <a:moveTo>
                  <a:pt x="362954" y="260243"/>
                </a:moveTo>
                <a:cubicBezTo>
                  <a:pt x="389430" y="260243"/>
                  <a:pt x="410893" y="281706"/>
                  <a:pt x="410893" y="308182"/>
                </a:cubicBezTo>
                <a:lnTo>
                  <a:pt x="410893" y="362970"/>
                </a:lnTo>
                <a:cubicBezTo>
                  <a:pt x="410893" y="389446"/>
                  <a:pt x="389430" y="410909"/>
                  <a:pt x="362954" y="410909"/>
                </a:cubicBezTo>
                <a:lnTo>
                  <a:pt x="308166" y="410909"/>
                </a:lnTo>
                <a:cubicBezTo>
                  <a:pt x="281689" y="410909"/>
                  <a:pt x="260226" y="389446"/>
                  <a:pt x="260226" y="362970"/>
                </a:cubicBezTo>
                <a:lnTo>
                  <a:pt x="260226" y="308182"/>
                </a:lnTo>
                <a:cubicBezTo>
                  <a:pt x="260226" y="281706"/>
                  <a:pt x="281689" y="260243"/>
                  <a:pt x="308166" y="260243"/>
                </a:cubicBezTo>
                <a:lnTo>
                  <a:pt x="362954" y="260243"/>
                </a:lnTo>
                <a:close/>
                <a:moveTo>
                  <a:pt x="184961" y="301334"/>
                </a:moveTo>
                <a:lnTo>
                  <a:pt x="130173" y="301334"/>
                </a:lnTo>
                <a:cubicBezTo>
                  <a:pt x="126391" y="301334"/>
                  <a:pt x="123325" y="304399"/>
                  <a:pt x="123325" y="308182"/>
                </a:cubicBezTo>
                <a:lnTo>
                  <a:pt x="123325" y="362970"/>
                </a:lnTo>
                <a:cubicBezTo>
                  <a:pt x="123325" y="366753"/>
                  <a:pt x="126391" y="369818"/>
                  <a:pt x="130173" y="369818"/>
                </a:cubicBezTo>
                <a:lnTo>
                  <a:pt x="184961" y="369818"/>
                </a:lnTo>
                <a:cubicBezTo>
                  <a:pt x="188744" y="369818"/>
                  <a:pt x="191810" y="366753"/>
                  <a:pt x="191810" y="362970"/>
                </a:cubicBezTo>
                <a:lnTo>
                  <a:pt x="191810" y="308182"/>
                </a:lnTo>
                <a:cubicBezTo>
                  <a:pt x="191810" y="304399"/>
                  <a:pt x="188744" y="301334"/>
                  <a:pt x="184961" y="301334"/>
                </a:cubicBezTo>
                <a:close/>
                <a:moveTo>
                  <a:pt x="362954" y="301334"/>
                </a:moveTo>
                <a:lnTo>
                  <a:pt x="308166" y="301334"/>
                </a:lnTo>
                <a:cubicBezTo>
                  <a:pt x="304383" y="301334"/>
                  <a:pt x="301317" y="304399"/>
                  <a:pt x="301317" y="308182"/>
                </a:cubicBezTo>
                <a:lnTo>
                  <a:pt x="301317" y="362970"/>
                </a:lnTo>
                <a:cubicBezTo>
                  <a:pt x="301317" y="366753"/>
                  <a:pt x="304383" y="369818"/>
                  <a:pt x="308166" y="369818"/>
                </a:cubicBezTo>
                <a:lnTo>
                  <a:pt x="362954" y="369818"/>
                </a:lnTo>
                <a:cubicBezTo>
                  <a:pt x="366734" y="369818"/>
                  <a:pt x="369802" y="366753"/>
                  <a:pt x="369802" y="362970"/>
                </a:cubicBezTo>
                <a:lnTo>
                  <a:pt x="369802" y="308182"/>
                </a:lnTo>
                <a:cubicBezTo>
                  <a:pt x="369802" y="304399"/>
                  <a:pt x="366734" y="301334"/>
                  <a:pt x="362954" y="301334"/>
                </a:cubicBezTo>
                <a:close/>
                <a:moveTo>
                  <a:pt x="184926" y="82182"/>
                </a:moveTo>
                <a:cubicBezTo>
                  <a:pt x="211402" y="82182"/>
                  <a:pt x="232865" y="103645"/>
                  <a:pt x="232865" y="130121"/>
                </a:cubicBezTo>
                <a:lnTo>
                  <a:pt x="232865" y="184909"/>
                </a:lnTo>
                <a:cubicBezTo>
                  <a:pt x="232865" y="211385"/>
                  <a:pt x="211402" y="232849"/>
                  <a:pt x="184926" y="232849"/>
                </a:cubicBezTo>
                <a:lnTo>
                  <a:pt x="130139" y="232849"/>
                </a:lnTo>
                <a:cubicBezTo>
                  <a:pt x="103662" y="232849"/>
                  <a:pt x="82199" y="211385"/>
                  <a:pt x="82199" y="184909"/>
                </a:cubicBezTo>
                <a:lnTo>
                  <a:pt x="82199" y="130121"/>
                </a:lnTo>
                <a:cubicBezTo>
                  <a:pt x="82199" y="103645"/>
                  <a:pt x="103662" y="82182"/>
                  <a:pt x="130139" y="82182"/>
                </a:cubicBezTo>
                <a:lnTo>
                  <a:pt x="184926" y="82182"/>
                </a:lnTo>
                <a:close/>
                <a:moveTo>
                  <a:pt x="362918" y="82182"/>
                </a:moveTo>
                <a:cubicBezTo>
                  <a:pt x="389394" y="82182"/>
                  <a:pt x="410857" y="103645"/>
                  <a:pt x="410857" y="130121"/>
                </a:cubicBezTo>
                <a:lnTo>
                  <a:pt x="410857" y="184909"/>
                </a:lnTo>
                <a:cubicBezTo>
                  <a:pt x="410857" y="211385"/>
                  <a:pt x="389394" y="232849"/>
                  <a:pt x="362918" y="232849"/>
                </a:cubicBezTo>
                <a:lnTo>
                  <a:pt x="308130" y="232849"/>
                </a:lnTo>
                <a:cubicBezTo>
                  <a:pt x="281654" y="232849"/>
                  <a:pt x="260191" y="211385"/>
                  <a:pt x="260191" y="184909"/>
                </a:cubicBezTo>
                <a:lnTo>
                  <a:pt x="260191" y="130121"/>
                </a:lnTo>
                <a:cubicBezTo>
                  <a:pt x="260191" y="103645"/>
                  <a:pt x="281654" y="82182"/>
                  <a:pt x="308130" y="82182"/>
                </a:cubicBezTo>
                <a:lnTo>
                  <a:pt x="362918" y="82182"/>
                </a:lnTo>
                <a:close/>
                <a:moveTo>
                  <a:pt x="184926" y="123273"/>
                </a:moveTo>
                <a:lnTo>
                  <a:pt x="130139" y="123273"/>
                </a:lnTo>
                <a:cubicBezTo>
                  <a:pt x="126356" y="123273"/>
                  <a:pt x="123290" y="126339"/>
                  <a:pt x="123290" y="130121"/>
                </a:cubicBezTo>
                <a:lnTo>
                  <a:pt x="123290" y="184909"/>
                </a:lnTo>
                <a:cubicBezTo>
                  <a:pt x="123290" y="188692"/>
                  <a:pt x="126356" y="191758"/>
                  <a:pt x="130139" y="191758"/>
                </a:cubicBezTo>
                <a:lnTo>
                  <a:pt x="184926" y="191758"/>
                </a:lnTo>
                <a:cubicBezTo>
                  <a:pt x="188709" y="191758"/>
                  <a:pt x="191774" y="188692"/>
                  <a:pt x="191774" y="184909"/>
                </a:cubicBezTo>
                <a:lnTo>
                  <a:pt x="191774" y="130121"/>
                </a:lnTo>
                <a:cubicBezTo>
                  <a:pt x="191774" y="126339"/>
                  <a:pt x="188709" y="123273"/>
                  <a:pt x="184926" y="123273"/>
                </a:cubicBezTo>
                <a:close/>
                <a:moveTo>
                  <a:pt x="362918" y="123273"/>
                </a:moveTo>
                <a:lnTo>
                  <a:pt x="308130" y="123273"/>
                </a:lnTo>
                <a:cubicBezTo>
                  <a:pt x="304347" y="123273"/>
                  <a:pt x="301282" y="126339"/>
                  <a:pt x="301282" y="130121"/>
                </a:cubicBezTo>
                <a:lnTo>
                  <a:pt x="301282" y="184909"/>
                </a:lnTo>
                <a:cubicBezTo>
                  <a:pt x="301282" y="188692"/>
                  <a:pt x="304347" y="191758"/>
                  <a:pt x="308130" y="191758"/>
                </a:cubicBezTo>
                <a:lnTo>
                  <a:pt x="362918" y="191758"/>
                </a:lnTo>
                <a:cubicBezTo>
                  <a:pt x="366701" y="191758"/>
                  <a:pt x="369766" y="188692"/>
                  <a:pt x="369766" y="184909"/>
                </a:cubicBezTo>
                <a:lnTo>
                  <a:pt x="369766" y="130121"/>
                </a:lnTo>
                <a:cubicBezTo>
                  <a:pt x="369766" y="126339"/>
                  <a:pt x="366701" y="123273"/>
                  <a:pt x="362918" y="12327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 name="Text Placeholder 4">
            <a:extLst>
              <a:ext uri="{FF2B5EF4-FFF2-40B4-BE49-F238E27FC236}">
                <a16:creationId xmlns:a16="http://schemas.microsoft.com/office/drawing/2014/main" id="{C2DF168E-90C4-08F0-88AF-D189F98DB663}"/>
              </a:ext>
            </a:extLst>
          </p:cNvPr>
          <p:cNvSpPr>
            <a:spLocks noGrp="1"/>
          </p:cNvSpPr>
          <p:nvPr>
            <p:ph type="body" sz="quarter" idx="16"/>
          </p:nvPr>
        </p:nvSpPr>
        <p:spPr>
          <a:xfrm>
            <a:off x="4419900" y="2125425"/>
            <a:ext cx="3192272" cy="276999"/>
          </a:xfrm>
        </p:spPr>
        <p:txBody>
          <a:bodyPr/>
          <a:lstStyle/>
          <a:p>
            <a:r>
              <a:rPr lang="en-US" dirty="0"/>
              <a:t>Domain Boundaries</a:t>
            </a:r>
          </a:p>
        </p:txBody>
      </p:sp>
      <p:sp>
        <p:nvSpPr>
          <p:cNvPr id="4" name="Text Placeholder 3">
            <a:extLst>
              <a:ext uri="{FF2B5EF4-FFF2-40B4-BE49-F238E27FC236}">
                <a16:creationId xmlns:a16="http://schemas.microsoft.com/office/drawing/2014/main" id="{56AD3203-CD6A-1DD9-8B87-EC038160717A}"/>
              </a:ext>
            </a:extLst>
          </p:cNvPr>
          <p:cNvSpPr>
            <a:spLocks noGrp="1"/>
          </p:cNvSpPr>
          <p:nvPr>
            <p:ph type="body" sz="quarter" idx="10"/>
          </p:nvPr>
        </p:nvSpPr>
        <p:spPr>
          <a:xfrm>
            <a:off x="4419900" y="2624743"/>
            <a:ext cx="3205796" cy="707886"/>
          </a:xfrm>
        </p:spPr>
        <p:txBody>
          <a:bodyPr/>
          <a:lstStyle/>
          <a:p>
            <a:pPr marL="171450" indent="-171450">
              <a:buClr>
                <a:schemeClr val="bg2"/>
              </a:buClr>
              <a:buFont typeface="Arial" panose="020B0604020202020204" pitchFamily="34" charset="0"/>
              <a:buChar char="•"/>
            </a:pPr>
            <a:r>
              <a:rPr lang="en-US" dirty="0"/>
              <a:t>Is the domain clearly broken out?</a:t>
            </a:r>
          </a:p>
          <a:p>
            <a:pPr marL="171450" indent="-171450">
              <a:buClr>
                <a:schemeClr val="bg2"/>
              </a:buClr>
              <a:buFont typeface="Arial" panose="020B0604020202020204" pitchFamily="34" charset="0"/>
              <a:buChar char="•"/>
            </a:pPr>
            <a:r>
              <a:rPr lang="en-US" dirty="0"/>
              <a:t>If not, how do we break out the code in modules or microservices?</a:t>
            </a:r>
          </a:p>
        </p:txBody>
      </p:sp>
      <p:sp>
        <p:nvSpPr>
          <p:cNvPr id="3" name="Graphic 59">
            <a:extLst>
              <a:ext uri="{FF2B5EF4-FFF2-40B4-BE49-F238E27FC236}">
                <a16:creationId xmlns:a16="http://schemas.microsoft.com/office/drawing/2014/main" id="{0085FAC9-EC19-3A10-1240-8330801DFF62}"/>
              </a:ext>
              <a:ext uri="{C183D7F6-B498-43B3-948B-1728B52AA6E4}">
                <adec:decorative xmlns:adec="http://schemas.microsoft.com/office/drawing/2017/decorative" val="1"/>
              </a:ext>
            </a:extLst>
          </p:cNvPr>
          <p:cNvSpPr/>
          <p:nvPr/>
        </p:nvSpPr>
        <p:spPr>
          <a:xfrm>
            <a:off x="7732836" y="2125425"/>
            <a:ext cx="525964" cy="591689"/>
          </a:xfrm>
          <a:custGeom>
            <a:avLst/>
            <a:gdLst>
              <a:gd name="connsiteX0" fmla="*/ 194081 w 525964"/>
              <a:gd name="connsiteY0" fmla="*/ 25544 h 591689"/>
              <a:gd name="connsiteX1" fmla="*/ 131491 w 525964"/>
              <a:gd name="connsiteY1" fmla="*/ 98618 h 591689"/>
              <a:gd name="connsiteX2" fmla="*/ 131491 w 525964"/>
              <a:gd name="connsiteY2" fmla="*/ 197684 h 591689"/>
              <a:gd name="connsiteX3" fmla="*/ 147927 w 525964"/>
              <a:gd name="connsiteY3" fmla="*/ 197237 h 591689"/>
              <a:gd name="connsiteX4" fmla="*/ 164364 w 525964"/>
              <a:gd name="connsiteY4" fmla="*/ 197683 h 591689"/>
              <a:gd name="connsiteX5" fmla="*/ 164364 w 525964"/>
              <a:gd name="connsiteY5" fmla="*/ 154440 h 591689"/>
              <a:gd name="connsiteX6" fmla="*/ 194081 w 525964"/>
              <a:gd name="connsiteY6" fmla="*/ 171693 h 591689"/>
              <a:gd name="connsiteX7" fmla="*/ 328728 w 525964"/>
              <a:gd name="connsiteY7" fmla="*/ 197237 h 591689"/>
              <a:gd name="connsiteX8" fmla="*/ 463374 w 525964"/>
              <a:gd name="connsiteY8" fmla="*/ 171693 h 591689"/>
              <a:gd name="connsiteX9" fmla="*/ 493091 w 525964"/>
              <a:gd name="connsiteY9" fmla="*/ 154440 h 591689"/>
              <a:gd name="connsiteX10" fmla="*/ 493091 w 525964"/>
              <a:gd name="connsiteY10" fmla="*/ 427346 h 591689"/>
              <a:gd name="connsiteX11" fmla="*/ 449772 w 525964"/>
              <a:gd name="connsiteY11" fmla="*/ 470495 h 591689"/>
              <a:gd name="connsiteX12" fmla="*/ 328731 w 525964"/>
              <a:gd name="connsiteY12" fmla="*/ 493091 h 591689"/>
              <a:gd name="connsiteX13" fmla="*/ 328728 w 525964"/>
              <a:gd name="connsiteY13" fmla="*/ 509508 h 591689"/>
              <a:gd name="connsiteX14" fmla="*/ 327051 w 525964"/>
              <a:gd name="connsiteY14" fmla="*/ 525961 h 591689"/>
              <a:gd name="connsiteX15" fmla="*/ 328728 w 525964"/>
              <a:gd name="connsiteY15" fmla="*/ 525964 h 591689"/>
              <a:gd name="connsiteX16" fmla="*/ 463374 w 525964"/>
              <a:gd name="connsiteY16" fmla="*/ 500419 h 591689"/>
              <a:gd name="connsiteX17" fmla="*/ 525964 w 525964"/>
              <a:gd name="connsiteY17" fmla="*/ 427346 h 591689"/>
              <a:gd name="connsiteX18" fmla="*/ 525964 w 525964"/>
              <a:gd name="connsiteY18" fmla="*/ 98618 h 591689"/>
              <a:gd name="connsiteX19" fmla="*/ 463374 w 525964"/>
              <a:gd name="connsiteY19" fmla="*/ 25544 h 591689"/>
              <a:gd name="connsiteX20" fmla="*/ 328728 w 525964"/>
              <a:gd name="connsiteY20" fmla="*/ 0 h 591689"/>
              <a:gd name="connsiteX21" fmla="*/ 194081 w 525964"/>
              <a:gd name="connsiteY21" fmla="*/ 25544 h 591689"/>
              <a:gd name="connsiteX22" fmla="*/ 207684 w 525964"/>
              <a:gd name="connsiteY22" fmla="*/ 141766 h 591689"/>
              <a:gd name="connsiteX23" fmla="*/ 164364 w 525964"/>
              <a:gd name="connsiteY23" fmla="*/ 98618 h 591689"/>
              <a:gd name="connsiteX24" fmla="*/ 207684 w 525964"/>
              <a:gd name="connsiteY24" fmla="*/ 55470 h 591689"/>
              <a:gd name="connsiteX25" fmla="*/ 328728 w 525964"/>
              <a:gd name="connsiteY25" fmla="*/ 32873 h 591689"/>
              <a:gd name="connsiteX26" fmla="*/ 449772 w 525964"/>
              <a:gd name="connsiteY26" fmla="*/ 55470 h 591689"/>
              <a:gd name="connsiteX27" fmla="*/ 493091 w 525964"/>
              <a:gd name="connsiteY27" fmla="*/ 98618 h 591689"/>
              <a:gd name="connsiteX28" fmla="*/ 449772 w 525964"/>
              <a:gd name="connsiteY28" fmla="*/ 141766 h 591689"/>
              <a:gd name="connsiteX29" fmla="*/ 328728 w 525964"/>
              <a:gd name="connsiteY29" fmla="*/ 164364 h 591689"/>
              <a:gd name="connsiteX30" fmla="*/ 207684 w 525964"/>
              <a:gd name="connsiteY30" fmla="*/ 141766 h 591689"/>
              <a:gd name="connsiteX31" fmla="*/ 164364 w 525964"/>
              <a:gd name="connsiteY31" fmla="*/ 230611 h 591689"/>
              <a:gd name="connsiteX32" fmla="*/ 193267 w 525964"/>
              <a:gd name="connsiteY32" fmla="*/ 234042 h 591689"/>
              <a:gd name="connsiteX33" fmla="*/ 230103 w 525964"/>
              <a:gd name="connsiteY33" fmla="*/ 243946 h 591689"/>
              <a:gd name="connsiteX34" fmla="*/ 295855 w 525964"/>
              <a:gd name="connsiteY34" fmla="*/ 312291 h 591689"/>
              <a:gd name="connsiteX35" fmla="*/ 147927 w 525964"/>
              <a:gd name="connsiteY35" fmla="*/ 394473 h 591689"/>
              <a:gd name="connsiteX36" fmla="*/ 0 w 525964"/>
              <a:gd name="connsiteY36" fmla="*/ 312291 h 591689"/>
              <a:gd name="connsiteX37" fmla="*/ 131491 w 525964"/>
              <a:gd name="connsiteY37" fmla="*/ 230611 h 591689"/>
              <a:gd name="connsiteX38" fmla="*/ 147927 w 525964"/>
              <a:gd name="connsiteY38" fmla="*/ 230109 h 591689"/>
              <a:gd name="connsiteX39" fmla="*/ 164364 w 525964"/>
              <a:gd name="connsiteY39" fmla="*/ 230611 h 591689"/>
              <a:gd name="connsiteX40" fmla="*/ 293412 w 525964"/>
              <a:gd name="connsiteY40" fmla="*/ 524462 h 591689"/>
              <a:gd name="connsiteX41" fmla="*/ 147927 w 525964"/>
              <a:gd name="connsiteY41" fmla="*/ 591690 h 591689"/>
              <a:gd name="connsiteX42" fmla="*/ 0 w 525964"/>
              <a:gd name="connsiteY42" fmla="*/ 509508 h 591689"/>
              <a:gd name="connsiteX43" fmla="*/ 0 w 525964"/>
              <a:gd name="connsiteY43" fmla="*/ 379805 h 591689"/>
              <a:gd name="connsiteX44" fmla="*/ 27363 w 525964"/>
              <a:gd name="connsiteY44" fmla="*/ 399138 h 591689"/>
              <a:gd name="connsiteX45" fmla="*/ 147927 w 525964"/>
              <a:gd name="connsiteY45" fmla="*/ 427346 h 591689"/>
              <a:gd name="connsiteX46" fmla="*/ 268491 w 525964"/>
              <a:gd name="connsiteY46" fmla="*/ 399138 h 591689"/>
              <a:gd name="connsiteX47" fmla="*/ 295897 w 525964"/>
              <a:gd name="connsiteY47" fmla="*/ 379766 h 591689"/>
              <a:gd name="connsiteX48" fmla="*/ 295858 w 525964"/>
              <a:gd name="connsiteY48" fmla="*/ 491678 h 591689"/>
              <a:gd name="connsiteX49" fmla="*/ 295858 w 525964"/>
              <a:gd name="connsiteY49" fmla="*/ 491737 h 591689"/>
              <a:gd name="connsiteX50" fmla="*/ 295855 w 525964"/>
              <a:gd name="connsiteY50" fmla="*/ 509508 h 591689"/>
              <a:gd name="connsiteX51" fmla="*/ 293412 w 525964"/>
              <a:gd name="connsiteY51" fmla="*/ 524462 h 59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5964" h="591689">
                <a:moveTo>
                  <a:pt x="194081" y="25544"/>
                </a:moveTo>
                <a:cubicBezTo>
                  <a:pt x="160259" y="40917"/>
                  <a:pt x="131491" y="65515"/>
                  <a:pt x="131491" y="98618"/>
                </a:cubicBezTo>
                <a:lnTo>
                  <a:pt x="131491" y="197684"/>
                </a:lnTo>
                <a:cubicBezTo>
                  <a:pt x="136921" y="197387"/>
                  <a:pt x="142404" y="197237"/>
                  <a:pt x="147927" y="197237"/>
                </a:cubicBezTo>
                <a:cubicBezTo>
                  <a:pt x="153463" y="197237"/>
                  <a:pt x="158946" y="197387"/>
                  <a:pt x="164364" y="197683"/>
                </a:cubicBezTo>
                <a:lnTo>
                  <a:pt x="164364" y="154440"/>
                </a:lnTo>
                <a:cubicBezTo>
                  <a:pt x="173274" y="161092"/>
                  <a:pt x="183427" y="166850"/>
                  <a:pt x="194081" y="171693"/>
                </a:cubicBezTo>
                <a:cubicBezTo>
                  <a:pt x="229387" y="187741"/>
                  <a:pt x="277006" y="197237"/>
                  <a:pt x="328728" y="197237"/>
                </a:cubicBezTo>
                <a:cubicBezTo>
                  <a:pt x="380449" y="197237"/>
                  <a:pt x="428069" y="187741"/>
                  <a:pt x="463374" y="171693"/>
                </a:cubicBezTo>
                <a:cubicBezTo>
                  <a:pt x="474028" y="166850"/>
                  <a:pt x="484183" y="161092"/>
                  <a:pt x="493091" y="154440"/>
                </a:cubicBezTo>
                <a:lnTo>
                  <a:pt x="493091" y="427346"/>
                </a:lnTo>
                <a:cubicBezTo>
                  <a:pt x="493091" y="439630"/>
                  <a:pt x="481385" y="456123"/>
                  <a:pt x="449772" y="470495"/>
                </a:cubicBezTo>
                <a:cubicBezTo>
                  <a:pt x="419640" y="484189"/>
                  <a:pt x="376860" y="493091"/>
                  <a:pt x="328731" y="493091"/>
                </a:cubicBezTo>
                <a:lnTo>
                  <a:pt x="328728" y="509508"/>
                </a:lnTo>
                <a:cubicBezTo>
                  <a:pt x="328728" y="515211"/>
                  <a:pt x="328142" y="520698"/>
                  <a:pt x="327051" y="525961"/>
                </a:cubicBezTo>
                <a:lnTo>
                  <a:pt x="328728" y="525964"/>
                </a:lnTo>
                <a:cubicBezTo>
                  <a:pt x="380449" y="525964"/>
                  <a:pt x="428069" y="516467"/>
                  <a:pt x="463374" y="500419"/>
                </a:cubicBezTo>
                <a:cubicBezTo>
                  <a:pt x="497197" y="485047"/>
                  <a:pt x="525964" y="460449"/>
                  <a:pt x="525964" y="427346"/>
                </a:cubicBezTo>
                <a:lnTo>
                  <a:pt x="525964" y="98618"/>
                </a:lnTo>
                <a:cubicBezTo>
                  <a:pt x="525964" y="65515"/>
                  <a:pt x="497197" y="40917"/>
                  <a:pt x="463374" y="25544"/>
                </a:cubicBezTo>
                <a:cubicBezTo>
                  <a:pt x="428069" y="9496"/>
                  <a:pt x="380449" y="0"/>
                  <a:pt x="328728" y="0"/>
                </a:cubicBezTo>
                <a:cubicBezTo>
                  <a:pt x="277006" y="0"/>
                  <a:pt x="229387" y="9496"/>
                  <a:pt x="194081" y="25544"/>
                </a:cubicBezTo>
                <a:close/>
                <a:moveTo>
                  <a:pt x="207684" y="141766"/>
                </a:moveTo>
                <a:cubicBezTo>
                  <a:pt x="176069" y="127396"/>
                  <a:pt x="164364" y="110903"/>
                  <a:pt x="164364" y="98618"/>
                </a:cubicBezTo>
                <a:cubicBezTo>
                  <a:pt x="164364" y="86333"/>
                  <a:pt x="176069" y="69840"/>
                  <a:pt x="207684" y="55470"/>
                </a:cubicBezTo>
                <a:cubicBezTo>
                  <a:pt x="237815" y="41774"/>
                  <a:pt x="280595" y="32873"/>
                  <a:pt x="328728" y="32873"/>
                </a:cubicBezTo>
                <a:cubicBezTo>
                  <a:pt x="376860" y="32873"/>
                  <a:pt x="419640" y="41774"/>
                  <a:pt x="449772" y="55470"/>
                </a:cubicBezTo>
                <a:cubicBezTo>
                  <a:pt x="481385" y="69840"/>
                  <a:pt x="493091" y="86333"/>
                  <a:pt x="493091" y="98618"/>
                </a:cubicBezTo>
                <a:cubicBezTo>
                  <a:pt x="493091" y="110903"/>
                  <a:pt x="481385" y="127396"/>
                  <a:pt x="449772" y="141766"/>
                </a:cubicBezTo>
                <a:cubicBezTo>
                  <a:pt x="419640" y="155462"/>
                  <a:pt x="376860" y="164364"/>
                  <a:pt x="328728" y="164364"/>
                </a:cubicBezTo>
                <a:cubicBezTo>
                  <a:pt x="280595" y="164364"/>
                  <a:pt x="237815" y="155462"/>
                  <a:pt x="207684" y="141766"/>
                </a:cubicBezTo>
                <a:close/>
                <a:moveTo>
                  <a:pt x="164364" y="230611"/>
                </a:moveTo>
                <a:cubicBezTo>
                  <a:pt x="174330" y="231223"/>
                  <a:pt x="183998" y="232385"/>
                  <a:pt x="193267" y="234042"/>
                </a:cubicBezTo>
                <a:cubicBezTo>
                  <a:pt x="206449" y="236397"/>
                  <a:pt x="218824" y="239752"/>
                  <a:pt x="230103" y="243946"/>
                </a:cubicBezTo>
                <a:cubicBezTo>
                  <a:pt x="269751" y="258688"/>
                  <a:pt x="295855" y="283796"/>
                  <a:pt x="295855" y="312291"/>
                </a:cubicBezTo>
                <a:cubicBezTo>
                  <a:pt x="295855" y="357679"/>
                  <a:pt x="229625" y="394473"/>
                  <a:pt x="147927" y="394473"/>
                </a:cubicBezTo>
                <a:cubicBezTo>
                  <a:pt x="66229" y="394473"/>
                  <a:pt x="0" y="357679"/>
                  <a:pt x="0" y="312291"/>
                </a:cubicBezTo>
                <a:cubicBezTo>
                  <a:pt x="0" y="269990"/>
                  <a:pt x="57528" y="235153"/>
                  <a:pt x="131491" y="230611"/>
                </a:cubicBezTo>
                <a:cubicBezTo>
                  <a:pt x="136888" y="230280"/>
                  <a:pt x="142372" y="230109"/>
                  <a:pt x="147927" y="230109"/>
                </a:cubicBezTo>
                <a:cubicBezTo>
                  <a:pt x="153483" y="230109"/>
                  <a:pt x="158967" y="230280"/>
                  <a:pt x="164364" y="230611"/>
                </a:cubicBezTo>
                <a:close/>
                <a:moveTo>
                  <a:pt x="293412" y="524462"/>
                </a:moveTo>
                <a:cubicBezTo>
                  <a:pt x="280760" y="562709"/>
                  <a:pt x="220435" y="591690"/>
                  <a:pt x="147927" y="591690"/>
                </a:cubicBezTo>
                <a:cubicBezTo>
                  <a:pt x="66229" y="591690"/>
                  <a:pt x="0" y="554899"/>
                  <a:pt x="0" y="509508"/>
                </a:cubicBezTo>
                <a:lnTo>
                  <a:pt x="0" y="379805"/>
                </a:lnTo>
                <a:cubicBezTo>
                  <a:pt x="8378" y="387343"/>
                  <a:pt x="17750" y="393796"/>
                  <a:pt x="27363" y="399138"/>
                </a:cubicBezTo>
                <a:cubicBezTo>
                  <a:pt x="59877" y="417201"/>
                  <a:pt x="102567" y="427346"/>
                  <a:pt x="147927" y="427346"/>
                </a:cubicBezTo>
                <a:cubicBezTo>
                  <a:pt x="193288" y="427346"/>
                  <a:pt x="235978" y="417201"/>
                  <a:pt x="268491" y="399138"/>
                </a:cubicBezTo>
                <a:cubicBezTo>
                  <a:pt x="278120" y="393789"/>
                  <a:pt x="287508" y="387320"/>
                  <a:pt x="295897" y="379766"/>
                </a:cubicBezTo>
                <a:cubicBezTo>
                  <a:pt x="295884" y="411866"/>
                  <a:pt x="295865" y="459407"/>
                  <a:pt x="295858" y="491678"/>
                </a:cubicBezTo>
                <a:lnTo>
                  <a:pt x="295858" y="491737"/>
                </a:lnTo>
                <a:cubicBezTo>
                  <a:pt x="295855" y="498407"/>
                  <a:pt x="295855" y="504419"/>
                  <a:pt x="295855" y="509508"/>
                </a:cubicBezTo>
                <a:cubicBezTo>
                  <a:pt x="295855" y="514616"/>
                  <a:pt x="295017" y="519613"/>
                  <a:pt x="293412" y="524462"/>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8" name="Text Placeholder 7">
            <a:extLst>
              <a:ext uri="{FF2B5EF4-FFF2-40B4-BE49-F238E27FC236}">
                <a16:creationId xmlns:a16="http://schemas.microsoft.com/office/drawing/2014/main" id="{B0A58C88-68BD-6F82-4140-B87205A42D79}"/>
              </a:ext>
            </a:extLst>
          </p:cNvPr>
          <p:cNvSpPr>
            <a:spLocks noGrp="1"/>
          </p:cNvSpPr>
          <p:nvPr>
            <p:ph type="body" sz="quarter" idx="19"/>
          </p:nvPr>
        </p:nvSpPr>
        <p:spPr>
          <a:xfrm>
            <a:off x="8468678" y="2125425"/>
            <a:ext cx="3192272" cy="276999"/>
          </a:xfrm>
        </p:spPr>
        <p:txBody>
          <a:bodyPr/>
          <a:lstStyle/>
          <a:p>
            <a:r>
              <a:rPr lang="en-US" dirty="0"/>
              <a:t>Data Management</a:t>
            </a:r>
          </a:p>
        </p:txBody>
      </p:sp>
      <p:sp>
        <p:nvSpPr>
          <p:cNvPr id="9" name="Text Placeholder 8">
            <a:extLst>
              <a:ext uri="{FF2B5EF4-FFF2-40B4-BE49-F238E27FC236}">
                <a16:creationId xmlns:a16="http://schemas.microsoft.com/office/drawing/2014/main" id="{91BBC4A1-BC3E-F9E5-F243-F3241F21195F}"/>
              </a:ext>
            </a:extLst>
          </p:cNvPr>
          <p:cNvSpPr>
            <a:spLocks noGrp="1"/>
          </p:cNvSpPr>
          <p:nvPr>
            <p:ph type="body" sz="quarter" idx="20"/>
          </p:nvPr>
        </p:nvSpPr>
        <p:spPr>
          <a:xfrm>
            <a:off x="8468678" y="2624743"/>
            <a:ext cx="3205796" cy="707886"/>
          </a:xfrm>
        </p:spPr>
        <p:txBody>
          <a:bodyPr/>
          <a:lstStyle/>
          <a:p>
            <a:pPr marL="171450" indent="-171450">
              <a:buClr>
                <a:schemeClr val="bg2"/>
              </a:buClr>
              <a:buFont typeface="Arial" panose="020B0604020202020204" pitchFamily="34" charset="0"/>
              <a:buChar char="•"/>
            </a:pPr>
            <a:r>
              <a:rPr lang="en-US" dirty="0"/>
              <a:t>Does data need to migrate?</a:t>
            </a:r>
          </a:p>
          <a:p>
            <a:pPr marL="171450" indent="-171450">
              <a:buClr>
                <a:schemeClr val="bg2"/>
              </a:buClr>
              <a:buFont typeface="Arial" panose="020B0604020202020204" pitchFamily="34" charset="0"/>
              <a:buChar char="•"/>
            </a:pPr>
            <a:r>
              <a:rPr lang="en-US" dirty="0"/>
              <a:t>If so, how do we migrate from one data store to another?</a:t>
            </a:r>
          </a:p>
        </p:txBody>
      </p:sp>
      <p:sp>
        <p:nvSpPr>
          <p:cNvPr id="12" name="Graphic 131">
            <a:extLst>
              <a:ext uri="{FF2B5EF4-FFF2-40B4-BE49-F238E27FC236}">
                <a16:creationId xmlns:a16="http://schemas.microsoft.com/office/drawing/2014/main" id="{C87E904A-5BC5-6EC9-D56E-A8B3072FF7BD}"/>
              </a:ext>
              <a:ext uri="{C183D7F6-B498-43B3-948B-1728B52AA6E4}">
                <adec:decorative xmlns:adec="http://schemas.microsoft.com/office/drawing/2017/decorative" val="1"/>
              </a:ext>
            </a:extLst>
          </p:cNvPr>
          <p:cNvSpPr/>
          <p:nvPr/>
        </p:nvSpPr>
        <p:spPr>
          <a:xfrm>
            <a:off x="3703671" y="3944481"/>
            <a:ext cx="575273" cy="534182"/>
          </a:xfrm>
          <a:custGeom>
            <a:avLst/>
            <a:gdLst>
              <a:gd name="connsiteX0" fmla="*/ 66773 w 575273"/>
              <a:gd name="connsiteY0" fmla="*/ 0 h 534182"/>
              <a:gd name="connsiteX1" fmla="*/ 0 w 575273"/>
              <a:gd name="connsiteY1" fmla="*/ 66773 h 534182"/>
              <a:gd name="connsiteX2" fmla="*/ 0 w 575273"/>
              <a:gd name="connsiteY2" fmla="*/ 385228 h 534182"/>
              <a:gd name="connsiteX3" fmla="*/ 66773 w 575273"/>
              <a:gd name="connsiteY3" fmla="*/ 452000 h 534182"/>
              <a:gd name="connsiteX4" fmla="*/ 205660 w 575273"/>
              <a:gd name="connsiteY4" fmla="*/ 452000 h 534182"/>
              <a:gd name="connsiteX5" fmla="*/ 205660 w 575273"/>
              <a:gd name="connsiteY5" fmla="*/ 493118 h 534182"/>
              <a:gd name="connsiteX6" fmla="*/ 144064 w 575273"/>
              <a:gd name="connsiteY6" fmla="*/ 493118 h 534182"/>
              <a:gd name="connsiteX7" fmla="*/ 123519 w 575273"/>
              <a:gd name="connsiteY7" fmla="*/ 513651 h 534182"/>
              <a:gd name="connsiteX8" fmla="*/ 144064 w 575273"/>
              <a:gd name="connsiteY8" fmla="*/ 534182 h 534182"/>
              <a:gd name="connsiteX9" fmla="*/ 431543 w 575273"/>
              <a:gd name="connsiteY9" fmla="*/ 534180 h 534182"/>
              <a:gd name="connsiteX10" fmla="*/ 452087 w 575273"/>
              <a:gd name="connsiteY10" fmla="*/ 513647 h 534182"/>
              <a:gd name="connsiteX11" fmla="*/ 431541 w 575273"/>
              <a:gd name="connsiteY11" fmla="*/ 493116 h 534182"/>
              <a:gd name="connsiteX12" fmla="*/ 369940 w 575273"/>
              <a:gd name="connsiteY12" fmla="*/ 493116 h 534182"/>
              <a:gd name="connsiteX13" fmla="*/ 369940 w 575273"/>
              <a:gd name="connsiteY13" fmla="*/ 452000 h 534182"/>
              <a:gd name="connsiteX14" fmla="*/ 508500 w 575273"/>
              <a:gd name="connsiteY14" fmla="*/ 452000 h 534182"/>
              <a:gd name="connsiteX15" fmla="*/ 575273 w 575273"/>
              <a:gd name="connsiteY15" fmla="*/ 385228 h 534182"/>
              <a:gd name="connsiteX16" fmla="*/ 575273 w 575273"/>
              <a:gd name="connsiteY16" fmla="*/ 66773 h 534182"/>
              <a:gd name="connsiteX17" fmla="*/ 508500 w 575273"/>
              <a:gd name="connsiteY17" fmla="*/ 0 h 534182"/>
              <a:gd name="connsiteX18" fmla="*/ 66773 w 575273"/>
              <a:gd name="connsiteY18" fmla="*/ 0 h 534182"/>
              <a:gd name="connsiteX19" fmla="*/ 328849 w 575273"/>
              <a:gd name="connsiteY19" fmla="*/ 452000 h 534182"/>
              <a:gd name="connsiteX20" fmla="*/ 328849 w 575273"/>
              <a:gd name="connsiteY20" fmla="*/ 493118 h 534182"/>
              <a:gd name="connsiteX21" fmla="*/ 246751 w 575273"/>
              <a:gd name="connsiteY21" fmla="*/ 493118 h 534182"/>
              <a:gd name="connsiteX22" fmla="*/ 246751 w 575273"/>
              <a:gd name="connsiteY22" fmla="*/ 452000 h 534182"/>
              <a:gd name="connsiteX23" fmla="*/ 328849 w 575273"/>
              <a:gd name="connsiteY23" fmla="*/ 452000 h 534182"/>
              <a:gd name="connsiteX24" fmla="*/ 41091 w 575273"/>
              <a:gd name="connsiteY24" fmla="*/ 66773 h 534182"/>
              <a:gd name="connsiteX25" fmla="*/ 66773 w 575273"/>
              <a:gd name="connsiteY25" fmla="*/ 41091 h 534182"/>
              <a:gd name="connsiteX26" fmla="*/ 508500 w 575273"/>
              <a:gd name="connsiteY26" fmla="*/ 41091 h 534182"/>
              <a:gd name="connsiteX27" fmla="*/ 534182 w 575273"/>
              <a:gd name="connsiteY27" fmla="*/ 66773 h 534182"/>
              <a:gd name="connsiteX28" fmla="*/ 534182 w 575273"/>
              <a:gd name="connsiteY28" fmla="*/ 385228 h 534182"/>
              <a:gd name="connsiteX29" fmla="*/ 508500 w 575273"/>
              <a:gd name="connsiteY29" fmla="*/ 410909 h 534182"/>
              <a:gd name="connsiteX30" fmla="*/ 66773 w 575273"/>
              <a:gd name="connsiteY30" fmla="*/ 410909 h 534182"/>
              <a:gd name="connsiteX31" fmla="*/ 41091 w 575273"/>
              <a:gd name="connsiteY31" fmla="*/ 385228 h 534182"/>
              <a:gd name="connsiteX32" fmla="*/ 41091 w 575273"/>
              <a:gd name="connsiteY32" fmla="*/ 66773 h 53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5273" h="534182">
                <a:moveTo>
                  <a:pt x="66773" y="0"/>
                </a:moveTo>
                <a:cubicBezTo>
                  <a:pt x="29895" y="0"/>
                  <a:pt x="0" y="29895"/>
                  <a:pt x="0" y="66773"/>
                </a:cubicBezTo>
                <a:lnTo>
                  <a:pt x="0" y="385228"/>
                </a:lnTo>
                <a:cubicBezTo>
                  <a:pt x="0" y="422105"/>
                  <a:pt x="29895" y="452000"/>
                  <a:pt x="66773" y="452000"/>
                </a:cubicBezTo>
                <a:lnTo>
                  <a:pt x="205660" y="452000"/>
                </a:lnTo>
                <a:lnTo>
                  <a:pt x="205660" y="493118"/>
                </a:lnTo>
                <a:lnTo>
                  <a:pt x="144064" y="493118"/>
                </a:lnTo>
                <a:cubicBezTo>
                  <a:pt x="132717" y="493118"/>
                  <a:pt x="123519" y="502312"/>
                  <a:pt x="123519" y="513651"/>
                </a:cubicBezTo>
                <a:cubicBezTo>
                  <a:pt x="123519" y="524990"/>
                  <a:pt x="132717" y="534182"/>
                  <a:pt x="144064" y="534182"/>
                </a:cubicBezTo>
                <a:lnTo>
                  <a:pt x="431543" y="534180"/>
                </a:lnTo>
                <a:cubicBezTo>
                  <a:pt x="442888" y="534180"/>
                  <a:pt x="452087" y="524988"/>
                  <a:pt x="452087" y="513647"/>
                </a:cubicBezTo>
                <a:cubicBezTo>
                  <a:pt x="452087" y="502308"/>
                  <a:pt x="442888" y="493116"/>
                  <a:pt x="431541" y="493116"/>
                </a:cubicBezTo>
                <a:lnTo>
                  <a:pt x="369940" y="493116"/>
                </a:lnTo>
                <a:lnTo>
                  <a:pt x="369940" y="452000"/>
                </a:lnTo>
                <a:lnTo>
                  <a:pt x="508500" y="452000"/>
                </a:lnTo>
                <a:cubicBezTo>
                  <a:pt x="545377" y="452000"/>
                  <a:pt x="575273" y="422105"/>
                  <a:pt x="575273" y="385228"/>
                </a:cubicBezTo>
                <a:lnTo>
                  <a:pt x="575273" y="66773"/>
                </a:lnTo>
                <a:cubicBezTo>
                  <a:pt x="575273" y="29895"/>
                  <a:pt x="545377" y="0"/>
                  <a:pt x="508500" y="0"/>
                </a:cubicBezTo>
                <a:lnTo>
                  <a:pt x="66773" y="0"/>
                </a:lnTo>
                <a:close/>
                <a:moveTo>
                  <a:pt x="328849" y="452000"/>
                </a:moveTo>
                <a:lnTo>
                  <a:pt x="328849" y="493118"/>
                </a:lnTo>
                <a:lnTo>
                  <a:pt x="246751" y="493118"/>
                </a:lnTo>
                <a:lnTo>
                  <a:pt x="246751" y="452000"/>
                </a:lnTo>
                <a:lnTo>
                  <a:pt x="328849" y="452000"/>
                </a:lnTo>
                <a:close/>
                <a:moveTo>
                  <a:pt x="41091" y="66773"/>
                </a:moveTo>
                <a:cubicBezTo>
                  <a:pt x="41091" y="52589"/>
                  <a:pt x="52589" y="41091"/>
                  <a:pt x="66773" y="41091"/>
                </a:cubicBezTo>
                <a:lnTo>
                  <a:pt x="508500" y="41091"/>
                </a:lnTo>
                <a:cubicBezTo>
                  <a:pt x="522685" y="41091"/>
                  <a:pt x="534182" y="52589"/>
                  <a:pt x="534182" y="66773"/>
                </a:cubicBezTo>
                <a:lnTo>
                  <a:pt x="534182" y="385228"/>
                </a:lnTo>
                <a:cubicBezTo>
                  <a:pt x="534182" y="399412"/>
                  <a:pt x="522685" y="410909"/>
                  <a:pt x="508500" y="410909"/>
                </a:cubicBezTo>
                <a:lnTo>
                  <a:pt x="66773" y="410909"/>
                </a:lnTo>
                <a:cubicBezTo>
                  <a:pt x="52589" y="410909"/>
                  <a:pt x="41091" y="399412"/>
                  <a:pt x="41091" y="385228"/>
                </a:cubicBezTo>
                <a:lnTo>
                  <a:pt x="41091" y="66773"/>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6" name="Text Placeholder 5">
            <a:extLst>
              <a:ext uri="{FF2B5EF4-FFF2-40B4-BE49-F238E27FC236}">
                <a16:creationId xmlns:a16="http://schemas.microsoft.com/office/drawing/2014/main" id="{3AFCA341-36C0-DC49-0DA8-D1AFBBA5C500}"/>
              </a:ext>
            </a:extLst>
          </p:cNvPr>
          <p:cNvSpPr>
            <a:spLocks noGrp="1"/>
          </p:cNvSpPr>
          <p:nvPr>
            <p:ph type="body" sz="quarter" idx="17"/>
          </p:nvPr>
        </p:nvSpPr>
        <p:spPr>
          <a:xfrm>
            <a:off x="4419900" y="3979345"/>
            <a:ext cx="3192272" cy="276999"/>
          </a:xfrm>
        </p:spPr>
        <p:txBody>
          <a:bodyPr/>
          <a:lstStyle/>
          <a:p>
            <a:r>
              <a:rPr lang="en-US" dirty="0"/>
              <a:t>Infrastructure</a:t>
            </a:r>
          </a:p>
        </p:txBody>
      </p:sp>
      <p:sp>
        <p:nvSpPr>
          <p:cNvPr id="7" name="Text Placeholder 6">
            <a:extLst>
              <a:ext uri="{FF2B5EF4-FFF2-40B4-BE49-F238E27FC236}">
                <a16:creationId xmlns:a16="http://schemas.microsoft.com/office/drawing/2014/main" id="{ACA9D0B3-09CB-B8F7-E4B8-B94C804C7A0F}"/>
              </a:ext>
            </a:extLst>
          </p:cNvPr>
          <p:cNvSpPr>
            <a:spLocks noGrp="1"/>
          </p:cNvSpPr>
          <p:nvPr>
            <p:ph type="body" sz="quarter" idx="18"/>
          </p:nvPr>
        </p:nvSpPr>
        <p:spPr>
          <a:xfrm>
            <a:off x="4419900" y="4478663"/>
            <a:ext cx="3205796" cy="1077218"/>
          </a:xfrm>
        </p:spPr>
        <p:txBody>
          <a:bodyPr/>
          <a:lstStyle/>
          <a:p>
            <a:pPr marL="171450" indent="-171450">
              <a:buClr>
                <a:schemeClr val="bg2"/>
              </a:buClr>
              <a:buFont typeface="Arial" panose="020B0604020202020204" pitchFamily="34" charset="0"/>
              <a:buChar char="•"/>
            </a:pPr>
            <a:r>
              <a:rPr lang="en-US" dirty="0"/>
              <a:t>Do we need to migrate from a single instance to containerized solutions?</a:t>
            </a:r>
          </a:p>
          <a:p>
            <a:pPr marL="171450" indent="-171450">
              <a:buClr>
                <a:schemeClr val="bg2"/>
              </a:buClr>
              <a:buFont typeface="Arial" panose="020B0604020202020204" pitchFamily="34" charset="0"/>
              <a:buChar char="•"/>
            </a:pPr>
            <a:r>
              <a:rPr lang="en-US" dirty="0"/>
              <a:t>Do we need to migrate APIs? If so, can we migrate it incrementally using something like the Strangler Fig approach?</a:t>
            </a:r>
          </a:p>
        </p:txBody>
      </p:sp>
      <p:sp>
        <p:nvSpPr>
          <p:cNvPr id="13" name="Graphic 68">
            <a:extLst>
              <a:ext uri="{FF2B5EF4-FFF2-40B4-BE49-F238E27FC236}">
                <a16:creationId xmlns:a16="http://schemas.microsoft.com/office/drawing/2014/main" id="{3E4DF2DF-0C70-FC40-E5E1-82234F6C9DD1}"/>
              </a:ext>
              <a:ext uri="{C183D7F6-B498-43B3-948B-1728B52AA6E4}">
                <adec:decorative xmlns:adec="http://schemas.microsoft.com/office/drawing/2017/decorative" val="1"/>
              </a:ext>
            </a:extLst>
          </p:cNvPr>
          <p:cNvSpPr/>
          <p:nvPr/>
        </p:nvSpPr>
        <p:spPr>
          <a:xfrm>
            <a:off x="7721860" y="3863148"/>
            <a:ext cx="547917" cy="520182"/>
          </a:xfrm>
          <a:custGeom>
            <a:avLst/>
            <a:gdLst>
              <a:gd name="connsiteX0" fmla="*/ 232849 w 547917"/>
              <a:gd name="connsiteY0" fmla="*/ 20545 h 520182"/>
              <a:gd name="connsiteX1" fmla="*/ 212303 w 547917"/>
              <a:gd name="connsiteY1" fmla="*/ 0 h 520182"/>
              <a:gd name="connsiteX2" fmla="*/ 191758 w 547917"/>
              <a:gd name="connsiteY2" fmla="*/ 20545 h 520182"/>
              <a:gd name="connsiteX3" fmla="*/ 191758 w 547917"/>
              <a:gd name="connsiteY3" fmla="*/ 41149 h 520182"/>
              <a:gd name="connsiteX4" fmla="*/ 206273 w 547917"/>
              <a:gd name="connsiteY4" fmla="*/ 87800 h 520182"/>
              <a:gd name="connsiteX5" fmla="*/ 137219 w 547917"/>
              <a:gd name="connsiteY5" fmla="*/ 177759 h 520182"/>
              <a:gd name="connsiteX6" fmla="*/ 130462 w 547917"/>
              <a:gd name="connsiteY6" fmla="*/ 177759 h 520182"/>
              <a:gd name="connsiteX7" fmla="*/ 130208 w 547917"/>
              <a:gd name="connsiteY7" fmla="*/ 177758 h 520182"/>
              <a:gd name="connsiteX8" fmla="*/ 68826 w 547917"/>
              <a:gd name="connsiteY8" fmla="*/ 115867 h 520182"/>
              <a:gd name="connsiteX9" fmla="*/ 68995 w 547917"/>
              <a:gd name="connsiteY9" fmla="*/ 75171 h 520182"/>
              <a:gd name="connsiteX10" fmla="*/ 48534 w 547917"/>
              <a:gd name="connsiteY10" fmla="*/ 54541 h 520182"/>
              <a:gd name="connsiteX11" fmla="*/ 27904 w 547917"/>
              <a:gd name="connsiteY11" fmla="*/ 75001 h 520182"/>
              <a:gd name="connsiteX12" fmla="*/ 27736 w 547917"/>
              <a:gd name="connsiteY12" fmla="*/ 115698 h 520182"/>
              <a:gd name="connsiteX13" fmla="*/ 130038 w 547917"/>
              <a:gd name="connsiteY13" fmla="*/ 218849 h 520182"/>
              <a:gd name="connsiteX14" fmla="*/ 130462 w 547917"/>
              <a:gd name="connsiteY14" fmla="*/ 218850 h 520182"/>
              <a:gd name="connsiteX15" fmla="*/ 136970 w 547917"/>
              <a:gd name="connsiteY15" fmla="*/ 218850 h 520182"/>
              <a:gd name="connsiteX16" fmla="*/ 136970 w 547917"/>
              <a:gd name="connsiteY16" fmla="*/ 260205 h 520182"/>
              <a:gd name="connsiteX17" fmla="*/ 20545 w 547917"/>
              <a:gd name="connsiteY17" fmla="*/ 260205 h 520182"/>
              <a:gd name="connsiteX18" fmla="*/ 0 w 547917"/>
              <a:gd name="connsiteY18" fmla="*/ 280751 h 520182"/>
              <a:gd name="connsiteX19" fmla="*/ 20545 w 547917"/>
              <a:gd name="connsiteY19" fmla="*/ 301296 h 520182"/>
              <a:gd name="connsiteX20" fmla="*/ 136970 w 547917"/>
              <a:gd name="connsiteY20" fmla="*/ 301296 h 520182"/>
              <a:gd name="connsiteX21" fmla="*/ 136970 w 547917"/>
              <a:gd name="connsiteY21" fmla="*/ 355873 h 520182"/>
              <a:gd name="connsiteX22" fmla="*/ 130462 w 547917"/>
              <a:gd name="connsiteY22" fmla="*/ 355873 h 520182"/>
              <a:gd name="connsiteX23" fmla="*/ 130038 w 547917"/>
              <a:gd name="connsiteY23" fmla="*/ 355876 h 520182"/>
              <a:gd name="connsiteX24" fmla="*/ 27736 w 547917"/>
              <a:gd name="connsiteY24" fmla="*/ 459025 h 520182"/>
              <a:gd name="connsiteX25" fmla="*/ 27904 w 547917"/>
              <a:gd name="connsiteY25" fmla="*/ 499722 h 520182"/>
              <a:gd name="connsiteX26" fmla="*/ 48534 w 547917"/>
              <a:gd name="connsiteY26" fmla="*/ 520182 h 520182"/>
              <a:gd name="connsiteX27" fmla="*/ 68995 w 547917"/>
              <a:gd name="connsiteY27" fmla="*/ 499552 h 520182"/>
              <a:gd name="connsiteX28" fmla="*/ 68826 w 547917"/>
              <a:gd name="connsiteY28" fmla="*/ 458855 h 520182"/>
              <a:gd name="connsiteX29" fmla="*/ 130208 w 547917"/>
              <a:gd name="connsiteY29" fmla="*/ 396964 h 520182"/>
              <a:gd name="connsiteX30" fmla="*/ 130462 w 547917"/>
              <a:gd name="connsiteY30" fmla="*/ 396964 h 520182"/>
              <a:gd name="connsiteX31" fmla="*/ 143170 w 547917"/>
              <a:gd name="connsiteY31" fmla="*/ 396964 h 520182"/>
              <a:gd name="connsiteX32" fmla="*/ 273940 w 547917"/>
              <a:gd name="connsiteY32" fmla="*/ 493068 h 520182"/>
              <a:gd name="connsiteX33" fmla="*/ 404710 w 547917"/>
              <a:gd name="connsiteY33" fmla="*/ 396964 h 520182"/>
              <a:gd name="connsiteX34" fmla="*/ 417415 w 547917"/>
              <a:gd name="connsiteY34" fmla="*/ 396964 h 520182"/>
              <a:gd name="connsiteX35" fmla="*/ 417670 w 547917"/>
              <a:gd name="connsiteY35" fmla="*/ 396964 h 520182"/>
              <a:gd name="connsiteX36" fmla="*/ 479052 w 547917"/>
              <a:gd name="connsiteY36" fmla="*/ 458855 h 520182"/>
              <a:gd name="connsiteX37" fmla="*/ 478885 w 547917"/>
              <a:gd name="connsiteY37" fmla="*/ 499552 h 520182"/>
              <a:gd name="connsiteX38" fmla="*/ 499345 w 547917"/>
              <a:gd name="connsiteY38" fmla="*/ 520182 h 520182"/>
              <a:gd name="connsiteX39" fmla="*/ 519976 w 547917"/>
              <a:gd name="connsiteY39" fmla="*/ 499722 h 520182"/>
              <a:gd name="connsiteX40" fmla="*/ 520143 w 547917"/>
              <a:gd name="connsiteY40" fmla="*/ 459025 h 520182"/>
              <a:gd name="connsiteX41" fmla="*/ 417840 w 547917"/>
              <a:gd name="connsiteY41" fmla="*/ 355876 h 520182"/>
              <a:gd name="connsiteX42" fmla="*/ 417415 w 547917"/>
              <a:gd name="connsiteY42" fmla="*/ 355873 h 520182"/>
              <a:gd name="connsiteX43" fmla="*/ 410909 w 547917"/>
              <a:gd name="connsiteY43" fmla="*/ 355873 h 520182"/>
              <a:gd name="connsiteX44" fmla="*/ 410909 w 547917"/>
              <a:gd name="connsiteY44" fmla="*/ 301296 h 520182"/>
              <a:gd name="connsiteX45" fmla="*/ 527372 w 547917"/>
              <a:gd name="connsiteY45" fmla="*/ 301296 h 520182"/>
              <a:gd name="connsiteX46" fmla="*/ 547918 w 547917"/>
              <a:gd name="connsiteY46" fmla="*/ 280751 h 520182"/>
              <a:gd name="connsiteX47" fmla="*/ 527372 w 547917"/>
              <a:gd name="connsiteY47" fmla="*/ 260205 h 520182"/>
              <a:gd name="connsiteX48" fmla="*/ 410909 w 547917"/>
              <a:gd name="connsiteY48" fmla="*/ 260205 h 520182"/>
              <a:gd name="connsiteX49" fmla="*/ 410909 w 547917"/>
              <a:gd name="connsiteY49" fmla="*/ 218850 h 520182"/>
              <a:gd name="connsiteX50" fmla="*/ 417415 w 547917"/>
              <a:gd name="connsiteY50" fmla="*/ 218850 h 520182"/>
              <a:gd name="connsiteX51" fmla="*/ 417840 w 547917"/>
              <a:gd name="connsiteY51" fmla="*/ 218849 h 520182"/>
              <a:gd name="connsiteX52" fmla="*/ 520143 w 547917"/>
              <a:gd name="connsiteY52" fmla="*/ 115698 h 520182"/>
              <a:gd name="connsiteX53" fmla="*/ 519976 w 547917"/>
              <a:gd name="connsiteY53" fmla="*/ 75001 h 520182"/>
              <a:gd name="connsiteX54" fmla="*/ 499345 w 547917"/>
              <a:gd name="connsiteY54" fmla="*/ 54541 h 520182"/>
              <a:gd name="connsiteX55" fmla="*/ 478885 w 547917"/>
              <a:gd name="connsiteY55" fmla="*/ 75171 h 520182"/>
              <a:gd name="connsiteX56" fmla="*/ 479052 w 547917"/>
              <a:gd name="connsiteY56" fmla="*/ 115867 h 520182"/>
              <a:gd name="connsiteX57" fmla="*/ 417670 w 547917"/>
              <a:gd name="connsiteY57" fmla="*/ 177758 h 520182"/>
              <a:gd name="connsiteX58" fmla="*/ 417415 w 547917"/>
              <a:gd name="connsiteY58" fmla="*/ 177759 h 520182"/>
              <a:gd name="connsiteX59" fmla="*/ 410660 w 547917"/>
              <a:gd name="connsiteY59" fmla="*/ 177759 h 520182"/>
              <a:gd name="connsiteX60" fmla="*/ 341605 w 547917"/>
              <a:gd name="connsiteY60" fmla="*/ 87801 h 520182"/>
              <a:gd name="connsiteX61" fmla="*/ 356121 w 547917"/>
              <a:gd name="connsiteY61" fmla="*/ 41149 h 520182"/>
              <a:gd name="connsiteX62" fmla="*/ 356121 w 547917"/>
              <a:gd name="connsiteY62" fmla="*/ 20545 h 520182"/>
              <a:gd name="connsiteX63" fmla="*/ 335576 w 547917"/>
              <a:gd name="connsiteY63" fmla="*/ 0 h 520182"/>
              <a:gd name="connsiteX64" fmla="*/ 315031 w 547917"/>
              <a:gd name="connsiteY64" fmla="*/ 20545 h 520182"/>
              <a:gd name="connsiteX65" fmla="*/ 315031 w 547917"/>
              <a:gd name="connsiteY65" fmla="*/ 41149 h 520182"/>
              <a:gd name="connsiteX66" fmla="*/ 273940 w 547917"/>
              <a:gd name="connsiteY66" fmla="*/ 82240 h 520182"/>
              <a:gd name="connsiteX67" fmla="*/ 232849 w 547917"/>
              <a:gd name="connsiteY67" fmla="*/ 41149 h 520182"/>
              <a:gd name="connsiteX68" fmla="*/ 232849 w 547917"/>
              <a:gd name="connsiteY68" fmla="*/ 20545 h 520182"/>
              <a:gd name="connsiteX69" fmla="*/ 178061 w 547917"/>
              <a:gd name="connsiteY69" fmla="*/ 184968 h 520182"/>
              <a:gd name="connsiteX70" fmla="*/ 239697 w 547917"/>
              <a:gd name="connsiteY70" fmla="*/ 123331 h 520182"/>
              <a:gd name="connsiteX71" fmla="*/ 308182 w 547917"/>
              <a:gd name="connsiteY71" fmla="*/ 123331 h 520182"/>
              <a:gd name="connsiteX72" fmla="*/ 369818 w 547917"/>
              <a:gd name="connsiteY72" fmla="*/ 184968 h 520182"/>
              <a:gd name="connsiteX73" fmla="*/ 369818 w 547917"/>
              <a:gd name="connsiteY73" fmla="*/ 356098 h 520182"/>
              <a:gd name="connsiteX74" fmla="*/ 273940 w 547917"/>
              <a:gd name="connsiteY74" fmla="*/ 451977 h 520182"/>
              <a:gd name="connsiteX75" fmla="*/ 178061 w 547917"/>
              <a:gd name="connsiteY75" fmla="*/ 356098 h 520182"/>
              <a:gd name="connsiteX76" fmla="*/ 178061 w 547917"/>
              <a:gd name="connsiteY76" fmla="*/ 184968 h 52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47917" h="520182">
                <a:moveTo>
                  <a:pt x="232849" y="20545"/>
                </a:moveTo>
                <a:cubicBezTo>
                  <a:pt x="232849" y="9199"/>
                  <a:pt x="223650" y="0"/>
                  <a:pt x="212303" y="0"/>
                </a:cubicBezTo>
                <a:cubicBezTo>
                  <a:pt x="200956" y="0"/>
                  <a:pt x="191758" y="9199"/>
                  <a:pt x="191758" y="20545"/>
                </a:cubicBezTo>
                <a:lnTo>
                  <a:pt x="191758" y="41149"/>
                </a:lnTo>
                <a:cubicBezTo>
                  <a:pt x="191758" y="58475"/>
                  <a:pt x="197119" y="74548"/>
                  <a:pt x="206273" y="87800"/>
                </a:cubicBezTo>
                <a:cubicBezTo>
                  <a:pt x="168118" y="100923"/>
                  <a:pt x="140122" y="135886"/>
                  <a:pt x="137219" y="177759"/>
                </a:cubicBezTo>
                <a:lnTo>
                  <a:pt x="130462" y="177759"/>
                </a:lnTo>
                <a:lnTo>
                  <a:pt x="130208" y="177758"/>
                </a:lnTo>
                <a:cubicBezTo>
                  <a:pt x="96167" y="177617"/>
                  <a:pt x="68686" y="149908"/>
                  <a:pt x="68826" y="115867"/>
                </a:cubicBezTo>
                <a:lnTo>
                  <a:pt x="68995" y="75171"/>
                </a:lnTo>
                <a:cubicBezTo>
                  <a:pt x="69042" y="63824"/>
                  <a:pt x="59881" y="54588"/>
                  <a:pt x="48534" y="54541"/>
                </a:cubicBezTo>
                <a:cubicBezTo>
                  <a:pt x="37188" y="54494"/>
                  <a:pt x="27951" y="63654"/>
                  <a:pt x="27904" y="75001"/>
                </a:cubicBezTo>
                <a:lnTo>
                  <a:pt x="27736" y="115698"/>
                </a:lnTo>
                <a:cubicBezTo>
                  <a:pt x="27501" y="172432"/>
                  <a:pt x="73303" y="218614"/>
                  <a:pt x="130038" y="218849"/>
                </a:cubicBezTo>
                <a:lnTo>
                  <a:pt x="130462" y="218850"/>
                </a:lnTo>
                <a:lnTo>
                  <a:pt x="136970" y="218850"/>
                </a:lnTo>
                <a:lnTo>
                  <a:pt x="136970" y="260205"/>
                </a:lnTo>
                <a:lnTo>
                  <a:pt x="20545" y="260205"/>
                </a:lnTo>
                <a:cubicBezTo>
                  <a:pt x="9199" y="260205"/>
                  <a:pt x="0" y="269404"/>
                  <a:pt x="0" y="280751"/>
                </a:cubicBezTo>
                <a:cubicBezTo>
                  <a:pt x="0" y="292097"/>
                  <a:pt x="9199" y="301296"/>
                  <a:pt x="20545" y="301296"/>
                </a:cubicBezTo>
                <a:lnTo>
                  <a:pt x="136970" y="301296"/>
                </a:lnTo>
                <a:lnTo>
                  <a:pt x="136970" y="355873"/>
                </a:lnTo>
                <a:lnTo>
                  <a:pt x="130462" y="355873"/>
                </a:lnTo>
                <a:lnTo>
                  <a:pt x="130038" y="355876"/>
                </a:lnTo>
                <a:cubicBezTo>
                  <a:pt x="73303" y="356109"/>
                  <a:pt x="27501" y="402292"/>
                  <a:pt x="27736" y="459025"/>
                </a:cubicBezTo>
                <a:lnTo>
                  <a:pt x="27904" y="499722"/>
                </a:lnTo>
                <a:cubicBezTo>
                  <a:pt x="27951" y="511068"/>
                  <a:pt x="37188" y="520229"/>
                  <a:pt x="48534" y="520182"/>
                </a:cubicBezTo>
                <a:cubicBezTo>
                  <a:pt x="59881" y="520136"/>
                  <a:pt x="69042" y="510898"/>
                  <a:pt x="68995" y="499552"/>
                </a:cubicBezTo>
                <a:lnTo>
                  <a:pt x="68826" y="458855"/>
                </a:lnTo>
                <a:cubicBezTo>
                  <a:pt x="68686" y="424816"/>
                  <a:pt x="96167" y="397107"/>
                  <a:pt x="130208" y="396964"/>
                </a:cubicBezTo>
                <a:lnTo>
                  <a:pt x="130462" y="396964"/>
                </a:lnTo>
                <a:lnTo>
                  <a:pt x="143170" y="396964"/>
                </a:lnTo>
                <a:cubicBezTo>
                  <a:pt x="160554" y="452651"/>
                  <a:pt x="212527" y="493068"/>
                  <a:pt x="273940" y="493068"/>
                </a:cubicBezTo>
                <a:cubicBezTo>
                  <a:pt x="335351" y="493068"/>
                  <a:pt x="387326" y="452651"/>
                  <a:pt x="404710" y="396964"/>
                </a:cubicBezTo>
                <a:lnTo>
                  <a:pt x="417415" y="396964"/>
                </a:lnTo>
                <a:lnTo>
                  <a:pt x="417670" y="396964"/>
                </a:lnTo>
                <a:cubicBezTo>
                  <a:pt x="451713" y="397107"/>
                  <a:pt x="479194" y="424816"/>
                  <a:pt x="479052" y="458855"/>
                </a:cubicBezTo>
                <a:lnTo>
                  <a:pt x="478885" y="499552"/>
                </a:lnTo>
                <a:cubicBezTo>
                  <a:pt x="478838" y="510898"/>
                  <a:pt x="487999" y="520136"/>
                  <a:pt x="499345" y="520182"/>
                </a:cubicBezTo>
                <a:cubicBezTo>
                  <a:pt x="510692" y="520229"/>
                  <a:pt x="519929" y="511068"/>
                  <a:pt x="519976" y="499722"/>
                </a:cubicBezTo>
                <a:lnTo>
                  <a:pt x="520143" y="459025"/>
                </a:lnTo>
                <a:cubicBezTo>
                  <a:pt x="520378" y="402292"/>
                  <a:pt x="474576" y="356109"/>
                  <a:pt x="417840" y="355876"/>
                </a:cubicBezTo>
                <a:lnTo>
                  <a:pt x="417415" y="355873"/>
                </a:lnTo>
                <a:lnTo>
                  <a:pt x="410909" y="355873"/>
                </a:lnTo>
                <a:lnTo>
                  <a:pt x="410909" y="301296"/>
                </a:lnTo>
                <a:lnTo>
                  <a:pt x="527372" y="301296"/>
                </a:lnTo>
                <a:cubicBezTo>
                  <a:pt x="538719" y="301296"/>
                  <a:pt x="547918" y="292097"/>
                  <a:pt x="547918" y="280751"/>
                </a:cubicBezTo>
                <a:cubicBezTo>
                  <a:pt x="547918" y="269404"/>
                  <a:pt x="538719" y="260205"/>
                  <a:pt x="527372" y="260205"/>
                </a:cubicBezTo>
                <a:lnTo>
                  <a:pt x="410909" y="260205"/>
                </a:lnTo>
                <a:lnTo>
                  <a:pt x="410909" y="218850"/>
                </a:lnTo>
                <a:lnTo>
                  <a:pt x="417415" y="218850"/>
                </a:lnTo>
                <a:lnTo>
                  <a:pt x="417840" y="218849"/>
                </a:lnTo>
                <a:cubicBezTo>
                  <a:pt x="474576" y="218614"/>
                  <a:pt x="520378" y="172432"/>
                  <a:pt x="520143" y="115698"/>
                </a:cubicBezTo>
                <a:lnTo>
                  <a:pt x="519976" y="75001"/>
                </a:lnTo>
                <a:cubicBezTo>
                  <a:pt x="519929" y="63654"/>
                  <a:pt x="510692" y="54494"/>
                  <a:pt x="499345" y="54541"/>
                </a:cubicBezTo>
                <a:cubicBezTo>
                  <a:pt x="487999" y="54588"/>
                  <a:pt x="478838" y="63824"/>
                  <a:pt x="478885" y="75171"/>
                </a:cubicBezTo>
                <a:lnTo>
                  <a:pt x="479052" y="115867"/>
                </a:lnTo>
                <a:cubicBezTo>
                  <a:pt x="479194" y="149908"/>
                  <a:pt x="451713" y="177617"/>
                  <a:pt x="417670" y="177758"/>
                </a:cubicBezTo>
                <a:lnTo>
                  <a:pt x="417415" y="177759"/>
                </a:lnTo>
                <a:lnTo>
                  <a:pt x="410660" y="177759"/>
                </a:lnTo>
                <a:cubicBezTo>
                  <a:pt x="407756" y="135886"/>
                  <a:pt x="379762" y="100923"/>
                  <a:pt x="341605" y="87801"/>
                </a:cubicBezTo>
                <a:cubicBezTo>
                  <a:pt x="350760" y="74548"/>
                  <a:pt x="356121" y="58475"/>
                  <a:pt x="356121" y="41149"/>
                </a:cubicBezTo>
                <a:lnTo>
                  <a:pt x="356121" y="20545"/>
                </a:lnTo>
                <a:cubicBezTo>
                  <a:pt x="356121" y="9199"/>
                  <a:pt x="346923" y="0"/>
                  <a:pt x="335576" y="0"/>
                </a:cubicBezTo>
                <a:cubicBezTo>
                  <a:pt x="324229" y="0"/>
                  <a:pt x="315031" y="9199"/>
                  <a:pt x="315031" y="20545"/>
                </a:cubicBezTo>
                <a:lnTo>
                  <a:pt x="315031" y="41149"/>
                </a:lnTo>
                <a:cubicBezTo>
                  <a:pt x="315031" y="63843"/>
                  <a:pt x="296633" y="82240"/>
                  <a:pt x="273940" y="82240"/>
                </a:cubicBezTo>
                <a:cubicBezTo>
                  <a:pt x="251246" y="82240"/>
                  <a:pt x="232849" y="63843"/>
                  <a:pt x="232849" y="41149"/>
                </a:cubicBezTo>
                <a:lnTo>
                  <a:pt x="232849" y="20545"/>
                </a:lnTo>
                <a:close/>
                <a:moveTo>
                  <a:pt x="178061" y="184968"/>
                </a:moveTo>
                <a:cubicBezTo>
                  <a:pt x="178061" y="150927"/>
                  <a:pt x="205656" y="123331"/>
                  <a:pt x="239697" y="123331"/>
                </a:cubicBezTo>
                <a:lnTo>
                  <a:pt x="308182" y="123331"/>
                </a:lnTo>
                <a:cubicBezTo>
                  <a:pt x="342222" y="123331"/>
                  <a:pt x="369818" y="150927"/>
                  <a:pt x="369818" y="184968"/>
                </a:cubicBezTo>
                <a:lnTo>
                  <a:pt x="369818" y="356098"/>
                </a:lnTo>
                <a:cubicBezTo>
                  <a:pt x="369818" y="409050"/>
                  <a:pt x="326892" y="451977"/>
                  <a:pt x="273940" y="451977"/>
                </a:cubicBezTo>
                <a:cubicBezTo>
                  <a:pt x="220987" y="451977"/>
                  <a:pt x="178061" y="409050"/>
                  <a:pt x="178061" y="356098"/>
                </a:cubicBezTo>
                <a:lnTo>
                  <a:pt x="178061" y="18496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0" name="Text Placeholder 9">
            <a:extLst>
              <a:ext uri="{FF2B5EF4-FFF2-40B4-BE49-F238E27FC236}">
                <a16:creationId xmlns:a16="http://schemas.microsoft.com/office/drawing/2014/main" id="{2B6AE170-28A3-B9F1-C219-B8733E632312}"/>
              </a:ext>
            </a:extLst>
          </p:cNvPr>
          <p:cNvSpPr>
            <a:spLocks noGrp="1"/>
          </p:cNvSpPr>
          <p:nvPr>
            <p:ph type="body" sz="quarter" idx="21"/>
          </p:nvPr>
        </p:nvSpPr>
        <p:spPr>
          <a:xfrm>
            <a:off x="8468678" y="3979345"/>
            <a:ext cx="3192272" cy="276999"/>
          </a:xfrm>
        </p:spPr>
        <p:txBody>
          <a:bodyPr/>
          <a:lstStyle/>
          <a:p>
            <a:r>
              <a:rPr lang="en-US" dirty="0"/>
              <a:t>Technical Debt</a:t>
            </a:r>
          </a:p>
        </p:txBody>
      </p:sp>
      <p:sp>
        <p:nvSpPr>
          <p:cNvPr id="11" name="Text Placeholder 10">
            <a:extLst>
              <a:ext uri="{FF2B5EF4-FFF2-40B4-BE49-F238E27FC236}">
                <a16:creationId xmlns:a16="http://schemas.microsoft.com/office/drawing/2014/main" id="{7B2D4862-2FF0-227F-B4CC-CBAC6C0CE91C}"/>
              </a:ext>
            </a:extLst>
          </p:cNvPr>
          <p:cNvSpPr>
            <a:spLocks noGrp="1"/>
          </p:cNvSpPr>
          <p:nvPr>
            <p:ph type="body" sz="quarter" idx="22"/>
          </p:nvPr>
        </p:nvSpPr>
        <p:spPr>
          <a:xfrm>
            <a:off x="8468678" y="4478663"/>
            <a:ext cx="3205796" cy="1077218"/>
          </a:xfrm>
        </p:spPr>
        <p:txBody>
          <a:bodyPr/>
          <a:lstStyle/>
          <a:p>
            <a:pPr marL="171450" indent="-171450">
              <a:buClr>
                <a:schemeClr val="bg2"/>
              </a:buClr>
              <a:buFont typeface="Arial" panose="020B0604020202020204" pitchFamily="34" charset="0"/>
              <a:buChar char="•"/>
            </a:pPr>
            <a:r>
              <a:rPr lang="en-US" dirty="0"/>
              <a:t>Can we reduce some of the existing technical debt as part of our modernization efforts?</a:t>
            </a:r>
          </a:p>
          <a:p>
            <a:pPr marL="171450" indent="-171450">
              <a:buClr>
                <a:schemeClr val="bg2"/>
              </a:buClr>
              <a:buFont typeface="Arial" panose="020B0604020202020204" pitchFamily="34" charset="0"/>
              <a:buChar char="•"/>
            </a:pPr>
            <a:r>
              <a:rPr lang="en-US" dirty="0"/>
              <a:t>Can we reduce risks and improve maintainability as part of modernization?</a:t>
            </a:r>
          </a:p>
        </p:txBody>
      </p:sp>
    </p:spTree>
    <p:extLst>
      <p:ext uri="{BB962C8B-B14F-4D97-AF65-F5344CB8AC3E}">
        <p14:creationId xmlns:p14="http://schemas.microsoft.com/office/powerpoint/2010/main" val="11832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build="p"/>
      <p:bldP spid="4" grpId="0" uiExpand="1" build="p"/>
      <p:bldP spid="3" grpId="0" animBg="1"/>
      <p:bldP spid="8" grpId="0" build="p"/>
      <p:bldP spid="9" grpId="0" build="p"/>
      <p:bldP spid="12" grpId="0" animBg="1"/>
      <p:bldP spid="6" grpId="0" build="p"/>
      <p:bldP spid="7" grpId="0" build="p"/>
      <p:bldP spid="13" grpId="0" animBg="1"/>
      <p:bldP spid="10" grpId="0" build="p"/>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1E26E0-295D-25CD-28BF-B5D56371ED44}"/>
              </a:ext>
            </a:extLst>
          </p:cNvPr>
          <p:cNvSpPr>
            <a:spLocks noGrp="1"/>
          </p:cNvSpPr>
          <p:nvPr>
            <p:ph type="title"/>
          </p:nvPr>
        </p:nvSpPr>
        <p:spPr>
          <a:xfrm>
            <a:off x="582417" y="925479"/>
            <a:ext cx="11297310" cy="1238249"/>
          </a:xfrm>
        </p:spPr>
        <p:txBody>
          <a:bodyPr/>
          <a:lstStyle/>
          <a:p>
            <a:r>
              <a:rPr lang="en-US" dirty="0"/>
              <a:t>What is EventStorming?</a:t>
            </a:r>
          </a:p>
        </p:txBody>
      </p:sp>
      <p:sp>
        <p:nvSpPr>
          <p:cNvPr id="2" name="TextBox 1">
            <a:extLst>
              <a:ext uri="{FF2B5EF4-FFF2-40B4-BE49-F238E27FC236}">
                <a16:creationId xmlns:a16="http://schemas.microsoft.com/office/drawing/2014/main" id="{E567EB09-4310-B82D-844A-E25B3CA82E2A}"/>
              </a:ext>
            </a:extLst>
          </p:cNvPr>
          <p:cNvSpPr txBox="1"/>
          <p:nvPr/>
        </p:nvSpPr>
        <p:spPr>
          <a:xfrm>
            <a:off x="-85344" y="2967335"/>
            <a:ext cx="11965071" cy="1477328"/>
          </a:xfrm>
          <a:prstGeom prst="rect">
            <a:avLst/>
          </a:prstGeom>
          <a:noFill/>
        </p:spPr>
        <p:txBody>
          <a:bodyPr wrap="square" lIns="0" tIns="0" rIns="0" bIns="0" rtlCol="0">
            <a:spAutoFit/>
          </a:bodyPr>
          <a:lstStyle/>
          <a:p>
            <a:pPr algn="ctr"/>
            <a:r>
              <a:rPr lang="en-US" sz="3200" b="1" dirty="0">
                <a:solidFill>
                  <a:schemeClr val="bg2"/>
                </a:solidFill>
                <a:latin typeface="Open Sans" panose="020B0606030504020204" pitchFamily="34" charset="0"/>
                <a:ea typeface="Open Sans" panose="020B0606030504020204" pitchFamily="34" charset="0"/>
                <a:cs typeface="Open Sans" panose="020B0606030504020204" pitchFamily="34" charset="0"/>
              </a:rPr>
              <a:t>Collaborative</a:t>
            </a:r>
            <a:r>
              <a:rPr lang="en-US" sz="3200" dirty="0">
                <a:solidFill>
                  <a:schemeClr val="bg2"/>
                </a:solidFill>
                <a:latin typeface="Open Sans" panose="020B0606030504020204" pitchFamily="34" charset="0"/>
                <a:ea typeface="Open Sans" panose="020B0606030504020204" pitchFamily="34" charset="0"/>
                <a:cs typeface="Open Sans" panose="020B0606030504020204" pitchFamily="34" charset="0"/>
              </a:rPr>
              <a:t> workshop-based experience </a:t>
            </a:r>
            <a:br>
              <a:rPr lang="en-US" sz="3200"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3200" dirty="0">
                <a:solidFill>
                  <a:schemeClr val="bg2"/>
                </a:solidFill>
                <a:latin typeface="Open Sans" panose="020B0606030504020204" pitchFamily="34" charset="0"/>
                <a:ea typeface="Open Sans" panose="020B0606030504020204" pitchFamily="34" charset="0"/>
                <a:cs typeface="Open Sans" panose="020B0606030504020204" pitchFamily="34" charset="0"/>
              </a:rPr>
              <a:t>to gain a shared understanding of</a:t>
            </a:r>
            <a:br>
              <a:rPr lang="en-US" sz="3200" dirty="0">
                <a:solidFill>
                  <a:schemeClr val="bg2"/>
                </a:solidFill>
                <a:latin typeface="Open Sans" panose="020B0606030504020204" pitchFamily="34" charset="0"/>
                <a:ea typeface="Open Sans" panose="020B0606030504020204" pitchFamily="34" charset="0"/>
                <a:cs typeface="Open Sans" panose="020B0606030504020204" pitchFamily="34" charset="0"/>
              </a:rPr>
            </a:br>
            <a:r>
              <a:rPr lang="en-US" sz="3200" dirty="0">
                <a:solidFill>
                  <a:schemeClr val="bg2"/>
                </a:solidFill>
                <a:latin typeface="Open Sans" panose="020B0606030504020204" pitchFamily="34" charset="0"/>
                <a:ea typeface="Open Sans" panose="020B0606030504020204" pitchFamily="34" charset="0"/>
                <a:cs typeface="Open Sans" panose="020B0606030504020204" pitchFamily="34" charset="0"/>
              </a:rPr>
              <a:t> a </a:t>
            </a:r>
            <a:r>
              <a:rPr lang="en-US" sz="3200" b="1" dirty="0">
                <a:solidFill>
                  <a:schemeClr val="bg2"/>
                </a:solidFill>
                <a:latin typeface="Open Sans" panose="020B0606030504020204" pitchFamily="34" charset="0"/>
                <a:ea typeface="Open Sans" panose="020B0606030504020204" pitchFamily="34" charset="0"/>
                <a:cs typeface="Open Sans" panose="020B0606030504020204" pitchFamily="34" charset="0"/>
              </a:rPr>
              <a:t>complex business system</a:t>
            </a:r>
            <a:endParaRPr lang="en-US" sz="3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6930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F3CE4-3A77-CB0F-249B-80634CB0B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7EE9F-2F19-511F-094F-2B3A443E727D}"/>
              </a:ext>
            </a:extLst>
          </p:cNvPr>
          <p:cNvSpPr>
            <a:spLocks noGrp="1"/>
          </p:cNvSpPr>
          <p:nvPr>
            <p:ph type="title"/>
          </p:nvPr>
        </p:nvSpPr>
        <p:spPr>
          <a:xfrm>
            <a:off x="584201" y="2483568"/>
            <a:ext cx="4158362" cy="1231106"/>
          </a:xfrm>
        </p:spPr>
        <p:txBody>
          <a:bodyPr/>
          <a:lstStyle/>
          <a:p>
            <a:r>
              <a:rPr lang="en-US" dirty="0"/>
              <a:t>EventStorming in Action</a:t>
            </a:r>
          </a:p>
        </p:txBody>
      </p:sp>
      <p:sp>
        <p:nvSpPr>
          <p:cNvPr id="3" name="Text Placeholder 2">
            <a:extLst>
              <a:ext uri="{FF2B5EF4-FFF2-40B4-BE49-F238E27FC236}">
                <a16:creationId xmlns:a16="http://schemas.microsoft.com/office/drawing/2014/main" id="{195B6C18-1F05-33B3-9341-6D666B381603}"/>
              </a:ext>
            </a:extLst>
          </p:cNvPr>
          <p:cNvSpPr>
            <a:spLocks noGrp="1"/>
          </p:cNvSpPr>
          <p:nvPr>
            <p:ph type="body" sz="quarter" idx="11"/>
          </p:nvPr>
        </p:nvSpPr>
        <p:spPr>
          <a:xfrm>
            <a:off x="584201" y="3947633"/>
            <a:ext cx="4158362" cy="369332"/>
          </a:xfrm>
        </p:spPr>
        <p:txBody>
          <a:bodyPr/>
          <a:lstStyle/>
          <a:p>
            <a:r>
              <a:rPr lang="en-US" dirty="0"/>
              <a:t>Lots of sticky notes and conversations – building a shared understanding and getting towards a solution</a:t>
            </a:r>
          </a:p>
        </p:txBody>
      </p:sp>
      <p:pic>
        <p:nvPicPr>
          <p:cNvPr id="6" name="Picture Placeholder 5" descr="A long white roll of paper with many sticky notes - including orange sticky notes, pink sticky notes, purple sticky notes, green sticky notes, and little yellow sticky notes. They are in an order from left to right along an arrow pointing right.">
            <a:extLst>
              <a:ext uri="{FF2B5EF4-FFF2-40B4-BE49-F238E27FC236}">
                <a16:creationId xmlns:a16="http://schemas.microsoft.com/office/drawing/2014/main" id="{48CA5498-A3D1-699B-04B1-8CF71500D134}"/>
              </a:ext>
            </a:extLst>
          </p:cNvPr>
          <p:cNvPicPr>
            <a:picLocks noGrp="1" noChangeAspect="1"/>
          </p:cNvPicPr>
          <p:nvPr>
            <p:ph type="pic" sz="quarter" idx="21"/>
          </p:nvPr>
        </p:nvPicPr>
        <p:blipFill>
          <a:blip r:embed="rId3"/>
          <a:srcRect t="13341" b="13341"/>
          <a:stretch/>
        </p:blipFill>
        <p:spPr/>
      </p:pic>
    </p:spTree>
    <p:extLst>
      <p:ext uri="{BB962C8B-B14F-4D97-AF65-F5344CB8AC3E}">
        <p14:creationId xmlns:p14="http://schemas.microsoft.com/office/powerpoint/2010/main" val="34773999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39AF7-8592-C524-A49B-3858213C67D8}"/>
              </a:ext>
            </a:extLst>
          </p:cNvPr>
          <p:cNvSpPr>
            <a:spLocks noGrp="1"/>
          </p:cNvSpPr>
          <p:nvPr>
            <p:ph type="title"/>
          </p:nvPr>
        </p:nvSpPr>
        <p:spPr>
          <a:xfrm>
            <a:off x="570960" y="1724627"/>
            <a:ext cx="11050081" cy="615553"/>
          </a:xfrm>
        </p:spPr>
        <p:txBody>
          <a:bodyPr/>
          <a:lstStyle/>
          <a:p>
            <a:r>
              <a:rPr lang="en-US" dirty="0"/>
              <a:t>Key People in EventStorming</a:t>
            </a:r>
          </a:p>
        </p:txBody>
      </p:sp>
      <p:sp>
        <p:nvSpPr>
          <p:cNvPr id="6" name="Text Placeholder 5">
            <a:extLst>
              <a:ext uri="{FF2B5EF4-FFF2-40B4-BE49-F238E27FC236}">
                <a16:creationId xmlns:a16="http://schemas.microsoft.com/office/drawing/2014/main" id="{39A4F32E-6099-9D63-0A6F-5D99334C0251}"/>
              </a:ext>
            </a:extLst>
          </p:cNvPr>
          <p:cNvSpPr>
            <a:spLocks noGrp="1"/>
          </p:cNvSpPr>
          <p:nvPr>
            <p:ph type="body" sz="quarter" idx="16"/>
          </p:nvPr>
        </p:nvSpPr>
        <p:spPr>
          <a:xfrm>
            <a:off x="1688750" y="4106047"/>
            <a:ext cx="2313432" cy="276999"/>
          </a:xfrm>
        </p:spPr>
        <p:txBody>
          <a:bodyPr/>
          <a:lstStyle/>
          <a:p>
            <a:r>
              <a:rPr lang="en-US" dirty="0"/>
              <a:t>Facilitator</a:t>
            </a:r>
          </a:p>
        </p:txBody>
      </p:sp>
      <p:sp>
        <p:nvSpPr>
          <p:cNvPr id="7" name="Text Placeholder 6">
            <a:extLst>
              <a:ext uri="{FF2B5EF4-FFF2-40B4-BE49-F238E27FC236}">
                <a16:creationId xmlns:a16="http://schemas.microsoft.com/office/drawing/2014/main" id="{301F9667-26D1-0E02-CFC2-E2D0B308C241}"/>
              </a:ext>
            </a:extLst>
          </p:cNvPr>
          <p:cNvSpPr>
            <a:spLocks noGrp="1"/>
          </p:cNvSpPr>
          <p:nvPr>
            <p:ph type="body" sz="quarter" idx="17"/>
          </p:nvPr>
        </p:nvSpPr>
        <p:spPr>
          <a:xfrm>
            <a:off x="4939284" y="4106047"/>
            <a:ext cx="2313432" cy="553998"/>
          </a:xfrm>
        </p:spPr>
        <p:txBody>
          <a:bodyPr/>
          <a:lstStyle/>
          <a:p>
            <a:r>
              <a:rPr lang="en-US" dirty="0"/>
              <a:t>People with </a:t>
            </a:r>
            <a:r>
              <a:rPr lang="en-US" u="sng" dirty="0"/>
              <a:t>questions</a:t>
            </a:r>
          </a:p>
        </p:txBody>
      </p:sp>
      <p:sp>
        <p:nvSpPr>
          <p:cNvPr id="8" name="Text Placeholder 7">
            <a:extLst>
              <a:ext uri="{FF2B5EF4-FFF2-40B4-BE49-F238E27FC236}">
                <a16:creationId xmlns:a16="http://schemas.microsoft.com/office/drawing/2014/main" id="{A8E647C1-CFC4-2904-0943-14E07A5BA878}"/>
              </a:ext>
            </a:extLst>
          </p:cNvPr>
          <p:cNvSpPr>
            <a:spLocks noGrp="1"/>
          </p:cNvSpPr>
          <p:nvPr>
            <p:ph type="body" sz="quarter" idx="18"/>
          </p:nvPr>
        </p:nvSpPr>
        <p:spPr>
          <a:xfrm>
            <a:off x="8189820" y="4106047"/>
            <a:ext cx="2313432" cy="553998"/>
          </a:xfrm>
        </p:spPr>
        <p:txBody>
          <a:bodyPr/>
          <a:lstStyle/>
          <a:p>
            <a:r>
              <a:rPr lang="en-US" dirty="0"/>
              <a:t>People with </a:t>
            </a:r>
            <a:r>
              <a:rPr lang="en-US" u="sng" dirty="0"/>
              <a:t>answers</a:t>
            </a:r>
          </a:p>
        </p:txBody>
      </p:sp>
      <p:sp>
        <p:nvSpPr>
          <p:cNvPr id="14" name="Graphic 4">
            <a:extLst>
              <a:ext uri="{FF2B5EF4-FFF2-40B4-BE49-F238E27FC236}">
                <a16:creationId xmlns:a16="http://schemas.microsoft.com/office/drawing/2014/main" id="{059CFC9F-9CAC-023C-9BA1-FC2E3673D1E0}"/>
              </a:ext>
              <a:ext uri="{C183D7F6-B498-43B3-948B-1728B52AA6E4}">
                <adec:decorative xmlns:adec="http://schemas.microsoft.com/office/drawing/2017/decorative" val="1"/>
              </a:ext>
            </a:extLst>
          </p:cNvPr>
          <p:cNvSpPr/>
          <p:nvPr/>
        </p:nvSpPr>
        <p:spPr>
          <a:xfrm>
            <a:off x="2599216" y="3429000"/>
            <a:ext cx="492499" cy="547272"/>
          </a:xfrm>
          <a:custGeom>
            <a:avLst/>
            <a:gdLst>
              <a:gd name="connsiteX0" fmla="*/ 191519 w 492499"/>
              <a:gd name="connsiteY0" fmla="*/ 88924 h 547272"/>
              <a:gd name="connsiteX1" fmla="*/ 221972 w 492499"/>
              <a:gd name="connsiteY1" fmla="*/ 137981 h 547272"/>
              <a:gd name="connsiteX2" fmla="*/ 228700 w 492499"/>
              <a:gd name="connsiteY2" fmla="*/ 140430 h 547272"/>
              <a:gd name="connsiteX3" fmla="*/ 263799 w 492499"/>
              <a:gd name="connsiteY3" fmla="*/ 140430 h 547272"/>
              <a:gd name="connsiteX4" fmla="*/ 270526 w 492499"/>
              <a:gd name="connsiteY4" fmla="*/ 137982 h 547272"/>
              <a:gd name="connsiteX5" fmla="*/ 300980 w 492499"/>
              <a:gd name="connsiteY5" fmla="*/ 88924 h 547272"/>
              <a:gd name="connsiteX6" fmla="*/ 246250 w 492499"/>
              <a:gd name="connsiteY6" fmla="*/ 34201 h 547272"/>
              <a:gd name="connsiteX7" fmla="*/ 191519 w 492499"/>
              <a:gd name="connsiteY7" fmla="*/ 88924 h 547272"/>
              <a:gd name="connsiteX8" fmla="*/ 161503 w 492499"/>
              <a:gd name="connsiteY8" fmla="*/ 115976 h 547272"/>
              <a:gd name="connsiteX9" fmla="*/ 157313 w 492499"/>
              <a:gd name="connsiteY9" fmla="*/ 88924 h 547272"/>
              <a:gd name="connsiteX10" fmla="*/ 246250 w 492499"/>
              <a:gd name="connsiteY10" fmla="*/ 0 h 547272"/>
              <a:gd name="connsiteX11" fmla="*/ 335187 w 492499"/>
              <a:gd name="connsiteY11" fmla="*/ 88924 h 547272"/>
              <a:gd name="connsiteX12" fmla="*/ 330997 w 492499"/>
              <a:gd name="connsiteY12" fmla="*/ 115976 h 547272"/>
              <a:gd name="connsiteX13" fmla="*/ 414444 w 492499"/>
              <a:gd name="connsiteY13" fmla="*/ 85607 h 547272"/>
              <a:gd name="connsiteX14" fmla="*/ 488977 w 492499"/>
              <a:gd name="connsiteY14" fmla="*/ 120357 h 547272"/>
              <a:gd name="connsiteX15" fmla="*/ 454222 w 492499"/>
              <a:gd name="connsiteY15" fmla="*/ 194880 h 547272"/>
              <a:gd name="connsiteX16" fmla="*/ 342028 w 492499"/>
              <a:gd name="connsiteY16" fmla="*/ 235709 h 547272"/>
              <a:gd name="connsiteX17" fmla="*/ 342019 w 492499"/>
              <a:gd name="connsiteY17" fmla="*/ 301327 h 547272"/>
              <a:gd name="connsiteX18" fmla="*/ 344758 w 492499"/>
              <a:gd name="connsiteY18" fmla="*/ 315419 h 547272"/>
              <a:gd name="connsiteX19" fmla="*/ 406146 w 492499"/>
              <a:gd name="connsiteY19" fmla="*/ 467335 h 547272"/>
              <a:gd name="connsiteX20" fmla="*/ 374013 w 492499"/>
              <a:gd name="connsiteY20" fmla="*/ 543024 h 547272"/>
              <a:gd name="connsiteX21" fmla="*/ 298313 w 492499"/>
              <a:gd name="connsiteY21" fmla="*/ 510895 h 547272"/>
              <a:gd name="connsiteX22" fmla="*/ 246227 w 492499"/>
              <a:gd name="connsiteY22" fmla="*/ 381998 h 547272"/>
              <a:gd name="connsiteX23" fmla="*/ 194142 w 492499"/>
              <a:gd name="connsiteY23" fmla="*/ 510894 h 547272"/>
              <a:gd name="connsiteX24" fmla="*/ 118442 w 492499"/>
              <a:gd name="connsiteY24" fmla="*/ 543023 h 547272"/>
              <a:gd name="connsiteX25" fmla="*/ 86309 w 492499"/>
              <a:gd name="connsiteY25" fmla="*/ 467334 h 547272"/>
              <a:gd name="connsiteX26" fmla="*/ 147739 w 492499"/>
              <a:gd name="connsiteY26" fmla="*/ 315311 h 547272"/>
              <a:gd name="connsiteX27" fmla="*/ 150478 w 492499"/>
              <a:gd name="connsiteY27" fmla="*/ 301217 h 547272"/>
              <a:gd name="connsiteX28" fmla="*/ 150472 w 492499"/>
              <a:gd name="connsiteY28" fmla="*/ 235709 h 547272"/>
              <a:gd name="connsiteX29" fmla="*/ 38278 w 492499"/>
              <a:gd name="connsiteY29" fmla="*/ 194880 h 547272"/>
              <a:gd name="connsiteX30" fmla="*/ 3523 w 492499"/>
              <a:gd name="connsiteY30" fmla="*/ 120357 h 547272"/>
              <a:gd name="connsiteX31" fmla="*/ 78056 w 492499"/>
              <a:gd name="connsiteY31" fmla="*/ 85607 h 547272"/>
              <a:gd name="connsiteX32" fmla="*/ 161503 w 492499"/>
              <a:gd name="connsiteY32" fmla="*/ 115976 h 547272"/>
              <a:gd name="connsiteX33" fmla="*/ 208615 w 492499"/>
              <a:gd name="connsiteY33" fmla="*/ 169516 h 547272"/>
              <a:gd name="connsiteX34" fmla="*/ 66356 w 492499"/>
              <a:gd name="connsiteY34" fmla="*/ 117746 h 547272"/>
              <a:gd name="connsiteX35" fmla="*/ 35666 w 492499"/>
              <a:gd name="connsiteY35" fmla="*/ 132056 h 547272"/>
              <a:gd name="connsiteX36" fmla="*/ 49977 w 492499"/>
              <a:gd name="connsiteY36" fmla="*/ 162741 h 547272"/>
              <a:gd name="connsiteX37" fmla="*/ 164422 w 492499"/>
              <a:gd name="connsiteY37" fmla="*/ 204389 h 547272"/>
              <a:gd name="connsiteX38" fmla="*/ 184679 w 492499"/>
              <a:gd name="connsiteY38" fmla="*/ 233314 h 547272"/>
              <a:gd name="connsiteX39" fmla="*/ 184685 w 492499"/>
              <a:gd name="connsiteY39" fmla="*/ 301216 h 547272"/>
              <a:gd name="connsiteX40" fmla="*/ 179455 w 492499"/>
              <a:gd name="connsiteY40" fmla="*/ 328123 h 547272"/>
              <a:gd name="connsiteX41" fmla="*/ 118025 w 492499"/>
              <a:gd name="connsiteY41" fmla="*/ 480145 h 547272"/>
              <a:gd name="connsiteX42" fmla="*/ 131255 w 492499"/>
              <a:gd name="connsiteY42" fmla="*/ 511311 h 547272"/>
              <a:gd name="connsiteX43" fmla="*/ 162426 w 492499"/>
              <a:gd name="connsiteY43" fmla="*/ 498082 h 547272"/>
              <a:gd name="connsiteX44" fmla="*/ 217684 w 492499"/>
              <a:gd name="connsiteY44" fmla="*/ 361338 h 547272"/>
              <a:gd name="connsiteX45" fmla="*/ 274771 w 492499"/>
              <a:gd name="connsiteY45" fmla="*/ 361338 h 547272"/>
              <a:gd name="connsiteX46" fmla="*/ 330028 w 492499"/>
              <a:gd name="connsiteY46" fmla="*/ 498083 h 547272"/>
              <a:gd name="connsiteX47" fmla="*/ 361200 w 492499"/>
              <a:gd name="connsiteY47" fmla="*/ 511312 h 547272"/>
              <a:gd name="connsiteX48" fmla="*/ 374430 w 492499"/>
              <a:gd name="connsiteY48" fmla="*/ 480147 h 547272"/>
              <a:gd name="connsiteX49" fmla="*/ 313043 w 492499"/>
              <a:gd name="connsiteY49" fmla="*/ 328231 h 547272"/>
              <a:gd name="connsiteX50" fmla="*/ 307812 w 492499"/>
              <a:gd name="connsiteY50" fmla="*/ 301324 h 547272"/>
              <a:gd name="connsiteX51" fmla="*/ 307822 w 492499"/>
              <a:gd name="connsiteY51" fmla="*/ 233312 h 547272"/>
              <a:gd name="connsiteX52" fmla="*/ 328079 w 492499"/>
              <a:gd name="connsiteY52" fmla="*/ 204389 h 547272"/>
              <a:gd name="connsiteX53" fmla="*/ 442522 w 492499"/>
              <a:gd name="connsiteY53" fmla="*/ 162741 h 547272"/>
              <a:gd name="connsiteX54" fmla="*/ 456833 w 492499"/>
              <a:gd name="connsiteY54" fmla="*/ 132056 h 547272"/>
              <a:gd name="connsiteX55" fmla="*/ 426144 w 492499"/>
              <a:gd name="connsiteY55" fmla="*/ 117746 h 547272"/>
              <a:gd name="connsiteX56" fmla="*/ 283884 w 492499"/>
              <a:gd name="connsiteY56" fmla="*/ 169517 h 547272"/>
              <a:gd name="connsiteX57" fmla="*/ 246250 w 492499"/>
              <a:gd name="connsiteY57" fmla="*/ 177847 h 547272"/>
              <a:gd name="connsiteX58" fmla="*/ 208615 w 492499"/>
              <a:gd name="connsiteY58" fmla="*/ 169516 h 54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2499" h="547272">
                <a:moveTo>
                  <a:pt x="191519" y="88924"/>
                </a:moveTo>
                <a:cubicBezTo>
                  <a:pt x="191519" y="110428"/>
                  <a:pt x="203926" y="129036"/>
                  <a:pt x="221972" y="137981"/>
                </a:cubicBezTo>
                <a:lnTo>
                  <a:pt x="228700" y="140430"/>
                </a:lnTo>
                <a:cubicBezTo>
                  <a:pt x="240036" y="144556"/>
                  <a:pt x="252464" y="144556"/>
                  <a:pt x="263799" y="140430"/>
                </a:cubicBezTo>
                <a:lnTo>
                  <a:pt x="270526" y="137982"/>
                </a:lnTo>
                <a:cubicBezTo>
                  <a:pt x="288573" y="129036"/>
                  <a:pt x="300980" y="110429"/>
                  <a:pt x="300980" y="88924"/>
                </a:cubicBezTo>
                <a:cubicBezTo>
                  <a:pt x="300980" y="58701"/>
                  <a:pt x="276477" y="34201"/>
                  <a:pt x="246250" y="34201"/>
                </a:cubicBezTo>
                <a:cubicBezTo>
                  <a:pt x="216023" y="34201"/>
                  <a:pt x="191519" y="58701"/>
                  <a:pt x="191519" y="88924"/>
                </a:cubicBezTo>
                <a:close/>
                <a:moveTo>
                  <a:pt x="161503" y="115976"/>
                </a:moveTo>
                <a:cubicBezTo>
                  <a:pt x="158782" y="107446"/>
                  <a:pt x="157313" y="98356"/>
                  <a:pt x="157313" y="88924"/>
                </a:cubicBezTo>
                <a:cubicBezTo>
                  <a:pt x="157313" y="39812"/>
                  <a:pt x="197131" y="0"/>
                  <a:pt x="246250" y="0"/>
                </a:cubicBezTo>
                <a:cubicBezTo>
                  <a:pt x="295369" y="0"/>
                  <a:pt x="335187" y="39812"/>
                  <a:pt x="335187" y="88924"/>
                </a:cubicBezTo>
                <a:cubicBezTo>
                  <a:pt x="335187" y="98356"/>
                  <a:pt x="333718" y="107446"/>
                  <a:pt x="330997" y="115976"/>
                </a:cubicBezTo>
                <a:lnTo>
                  <a:pt x="414444" y="85607"/>
                </a:lnTo>
                <a:cubicBezTo>
                  <a:pt x="444624" y="74625"/>
                  <a:pt x="477993" y="90184"/>
                  <a:pt x="488977" y="120357"/>
                </a:cubicBezTo>
                <a:cubicBezTo>
                  <a:pt x="499961" y="150533"/>
                  <a:pt x="484401" y="183897"/>
                  <a:pt x="454222" y="194880"/>
                </a:cubicBezTo>
                <a:lnTo>
                  <a:pt x="342028" y="235709"/>
                </a:lnTo>
                <a:lnTo>
                  <a:pt x="342019" y="301327"/>
                </a:lnTo>
                <a:cubicBezTo>
                  <a:pt x="342019" y="306156"/>
                  <a:pt x="342950" y="310940"/>
                  <a:pt x="344758" y="315419"/>
                </a:cubicBezTo>
                <a:lnTo>
                  <a:pt x="406146" y="467335"/>
                </a:lnTo>
                <a:cubicBezTo>
                  <a:pt x="418176" y="497108"/>
                  <a:pt x="403790" y="530995"/>
                  <a:pt x="374013" y="543024"/>
                </a:cubicBezTo>
                <a:cubicBezTo>
                  <a:pt x="344236" y="555052"/>
                  <a:pt x="310343" y="540668"/>
                  <a:pt x="298313" y="510895"/>
                </a:cubicBezTo>
                <a:lnTo>
                  <a:pt x="246227" y="381998"/>
                </a:lnTo>
                <a:lnTo>
                  <a:pt x="194142" y="510894"/>
                </a:lnTo>
                <a:cubicBezTo>
                  <a:pt x="182111" y="540667"/>
                  <a:pt x="148219" y="555052"/>
                  <a:pt x="118442" y="543023"/>
                </a:cubicBezTo>
                <a:cubicBezTo>
                  <a:pt x="88664" y="530993"/>
                  <a:pt x="74277" y="497107"/>
                  <a:pt x="86309" y="467334"/>
                </a:cubicBezTo>
                <a:lnTo>
                  <a:pt x="147739" y="315311"/>
                </a:lnTo>
                <a:cubicBezTo>
                  <a:pt x="149549" y="310832"/>
                  <a:pt x="150479" y="306048"/>
                  <a:pt x="150478" y="301217"/>
                </a:cubicBezTo>
                <a:lnTo>
                  <a:pt x="150472" y="235709"/>
                </a:lnTo>
                <a:lnTo>
                  <a:pt x="38278" y="194880"/>
                </a:lnTo>
                <a:cubicBezTo>
                  <a:pt x="8099" y="183897"/>
                  <a:pt x="-7462" y="150533"/>
                  <a:pt x="3523" y="120357"/>
                </a:cubicBezTo>
                <a:cubicBezTo>
                  <a:pt x="14507" y="90184"/>
                  <a:pt x="47877" y="74625"/>
                  <a:pt x="78056" y="85607"/>
                </a:cubicBezTo>
                <a:lnTo>
                  <a:pt x="161503" y="115976"/>
                </a:lnTo>
                <a:close/>
                <a:moveTo>
                  <a:pt x="208615" y="169516"/>
                </a:moveTo>
                <a:lnTo>
                  <a:pt x="66356" y="117746"/>
                </a:lnTo>
                <a:cubicBezTo>
                  <a:pt x="53930" y="113224"/>
                  <a:pt x="40189" y="119631"/>
                  <a:pt x="35666" y="132056"/>
                </a:cubicBezTo>
                <a:cubicBezTo>
                  <a:pt x="31143" y="144480"/>
                  <a:pt x="37551" y="158218"/>
                  <a:pt x="49977" y="162741"/>
                </a:cubicBezTo>
                <a:lnTo>
                  <a:pt x="164422" y="204389"/>
                </a:lnTo>
                <a:cubicBezTo>
                  <a:pt x="176584" y="208815"/>
                  <a:pt x="184678" y="220373"/>
                  <a:pt x="184679" y="233314"/>
                </a:cubicBezTo>
                <a:lnTo>
                  <a:pt x="184685" y="301216"/>
                </a:lnTo>
                <a:cubicBezTo>
                  <a:pt x="184686" y="310438"/>
                  <a:pt x="182909" y="319572"/>
                  <a:pt x="179455" y="328123"/>
                </a:cubicBezTo>
                <a:lnTo>
                  <a:pt x="118025" y="480145"/>
                </a:lnTo>
                <a:cubicBezTo>
                  <a:pt x="113071" y="492405"/>
                  <a:pt x="118995" y="506359"/>
                  <a:pt x="131255" y="511311"/>
                </a:cubicBezTo>
                <a:cubicBezTo>
                  <a:pt x="143517" y="516265"/>
                  <a:pt x="157473" y="510341"/>
                  <a:pt x="162426" y="498082"/>
                </a:cubicBezTo>
                <a:lnTo>
                  <a:pt x="217684" y="361338"/>
                </a:lnTo>
                <a:cubicBezTo>
                  <a:pt x="228055" y="335670"/>
                  <a:pt x="264400" y="335670"/>
                  <a:pt x="274771" y="361338"/>
                </a:cubicBezTo>
                <a:lnTo>
                  <a:pt x="330028" y="498083"/>
                </a:lnTo>
                <a:cubicBezTo>
                  <a:pt x="334982" y="510342"/>
                  <a:pt x="348938" y="516266"/>
                  <a:pt x="361200" y="511312"/>
                </a:cubicBezTo>
                <a:cubicBezTo>
                  <a:pt x="373460" y="506360"/>
                  <a:pt x="379384" y="492406"/>
                  <a:pt x="374430" y="480147"/>
                </a:cubicBezTo>
                <a:lnTo>
                  <a:pt x="313043" y="328231"/>
                </a:lnTo>
                <a:cubicBezTo>
                  <a:pt x="309588" y="319681"/>
                  <a:pt x="307812" y="310546"/>
                  <a:pt x="307812" y="301324"/>
                </a:cubicBezTo>
                <a:lnTo>
                  <a:pt x="307822" y="233312"/>
                </a:lnTo>
                <a:cubicBezTo>
                  <a:pt x="307822" y="220373"/>
                  <a:pt x="315917" y="208815"/>
                  <a:pt x="328079" y="204389"/>
                </a:cubicBezTo>
                <a:lnTo>
                  <a:pt x="442522" y="162741"/>
                </a:lnTo>
                <a:cubicBezTo>
                  <a:pt x="454950" y="158218"/>
                  <a:pt x="461356" y="144480"/>
                  <a:pt x="456833" y="132056"/>
                </a:cubicBezTo>
                <a:cubicBezTo>
                  <a:pt x="452311" y="119631"/>
                  <a:pt x="438570" y="113224"/>
                  <a:pt x="426144" y="117746"/>
                </a:cubicBezTo>
                <a:lnTo>
                  <a:pt x="283884" y="169517"/>
                </a:lnTo>
                <a:cubicBezTo>
                  <a:pt x="272454" y="174862"/>
                  <a:pt x="259701" y="177847"/>
                  <a:pt x="246250" y="177847"/>
                </a:cubicBezTo>
                <a:cubicBezTo>
                  <a:pt x="232798" y="177847"/>
                  <a:pt x="220045" y="174861"/>
                  <a:pt x="208615" y="169516"/>
                </a:cubicBezTo>
                <a:close/>
              </a:path>
            </a:pathLst>
          </a:custGeom>
          <a:gradFill>
            <a:gsLst>
              <a:gs pos="0">
                <a:schemeClr val="accent5"/>
              </a:gs>
              <a:gs pos="44000">
                <a:schemeClr val="accent2"/>
              </a:gs>
              <a:gs pos="99000">
                <a:schemeClr val="accent3"/>
              </a:gs>
            </a:gsLst>
            <a:lin ang="3600000" scaled="0"/>
          </a:gradFill>
          <a:ln w="13494"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9EA90E2A-55AE-970D-170E-8247B1307BFA}"/>
              </a:ext>
              <a:ext uri="{C183D7F6-B498-43B3-948B-1728B52AA6E4}">
                <adec:decorative xmlns:adec="http://schemas.microsoft.com/office/drawing/2017/decorative" val="1"/>
              </a:ext>
            </a:extLst>
          </p:cNvPr>
          <p:cNvSpPr/>
          <p:nvPr/>
        </p:nvSpPr>
        <p:spPr>
          <a:xfrm>
            <a:off x="5849750" y="3429000"/>
            <a:ext cx="492499" cy="547272"/>
          </a:xfrm>
          <a:custGeom>
            <a:avLst/>
            <a:gdLst>
              <a:gd name="connsiteX0" fmla="*/ 191519 w 492499"/>
              <a:gd name="connsiteY0" fmla="*/ 88924 h 547272"/>
              <a:gd name="connsiteX1" fmla="*/ 221972 w 492499"/>
              <a:gd name="connsiteY1" fmla="*/ 137981 h 547272"/>
              <a:gd name="connsiteX2" fmla="*/ 228700 w 492499"/>
              <a:gd name="connsiteY2" fmla="*/ 140430 h 547272"/>
              <a:gd name="connsiteX3" fmla="*/ 263799 w 492499"/>
              <a:gd name="connsiteY3" fmla="*/ 140430 h 547272"/>
              <a:gd name="connsiteX4" fmla="*/ 270526 w 492499"/>
              <a:gd name="connsiteY4" fmla="*/ 137982 h 547272"/>
              <a:gd name="connsiteX5" fmla="*/ 300980 w 492499"/>
              <a:gd name="connsiteY5" fmla="*/ 88924 h 547272"/>
              <a:gd name="connsiteX6" fmla="*/ 246250 w 492499"/>
              <a:gd name="connsiteY6" fmla="*/ 34201 h 547272"/>
              <a:gd name="connsiteX7" fmla="*/ 191519 w 492499"/>
              <a:gd name="connsiteY7" fmla="*/ 88924 h 547272"/>
              <a:gd name="connsiteX8" fmla="*/ 161503 w 492499"/>
              <a:gd name="connsiteY8" fmla="*/ 115976 h 547272"/>
              <a:gd name="connsiteX9" fmla="*/ 157313 w 492499"/>
              <a:gd name="connsiteY9" fmla="*/ 88924 h 547272"/>
              <a:gd name="connsiteX10" fmla="*/ 246250 w 492499"/>
              <a:gd name="connsiteY10" fmla="*/ 0 h 547272"/>
              <a:gd name="connsiteX11" fmla="*/ 335187 w 492499"/>
              <a:gd name="connsiteY11" fmla="*/ 88924 h 547272"/>
              <a:gd name="connsiteX12" fmla="*/ 330997 w 492499"/>
              <a:gd name="connsiteY12" fmla="*/ 115976 h 547272"/>
              <a:gd name="connsiteX13" fmla="*/ 414444 w 492499"/>
              <a:gd name="connsiteY13" fmla="*/ 85607 h 547272"/>
              <a:gd name="connsiteX14" fmla="*/ 488977 w 492499"/>
              <a:gd name="connsiteY14" fmla="*/ 120357 h 547272"/>
              <a:gd name="connsiteX15" fmla="*/ 454222 w 492499"/>
              <a:gd name="connsiteY15" fmla="*/ 194880 h 547272"/>
              <a:gd name="connsiteX16" fmla="*/ 342028 w 492499"/>
              <a:gd name="connsiteY16" fmla="*/ 235709 h 547272"/>
              <a:gd name="connsiteX17" fmla="*/ 342019 w 492499"/>
              <a:gd name="connsiteY17" fmla="*/ 301327 h 547272"/>
              <a:gd name="connsiteX18" fmla="*/ 344758 w 492499"/>
              <a:gd name="connsiteY18" fmla="*/ 315419 h 547272"/>
              <a:gd name="connsiteX19" fmla="*/ 406146 w 492499"/>
              <a:gd name="connsiteY19" fmla="*/ 467335 h 547272"/>
              <a:gd name="connsiteX20" fmla="*/ 374013 w 492499"/>
              <a:gd name="connsiteY20" fmla="*/ 543024 h 547272"/>
              <a:gd name="connsiteX21" fmla="*/ 298313 w 492499"/>
              <a:gd name="connsiteY21" fmla="*/ 510895 h 547272"/>
              <a:gd name="connsiteX22" fmla="*/ 246227 w 492499"/>
              <a:gd name="connsiteY22" fmla="*/ 381998 h 547272"/>
              <a:gd name="connsiteX23" fmla="*/ 194142 w 492499"/>
              <a:gd name="connsiteY23" fmla="*/ 510894 h 547272"/>
              <a:gd name="connsiteX24" fmla="*/ 118442 w 492499"/>
              <a:gd name="connsiteY24" fmla="*/ 543023 h 547272"/>
              <a:gd name="connsiteX25" fmla="*/ 86309 w 492499"/>
              <a:gd name="connsiteY25" fmla="*/ 467334 h 547272"/>
              <a:gd name="connsiteX26" fmla="*/ 147739 w 492499"/>
              <a:gd name="connsiteY26" fmla="*/ 315311 h 547272"/>
              <a:gd name="connsiteX27" fmla="*/ 150478 w 492499"/>
              <a:gd name="connsiteY27" fmla="*/ 301217 h 547272"/>
              <a:gd name="connsiteX28" fmla="*/ 150472 w 492499"/>
              <a:gd name="connsiteY28" fmla="*/ 235709 h 547272"/>
              <a:gd name="connsiteX29" fmla="*/ 38278 w 492499"/>
              <a:gd name="connsiteY29" fmla="*/ 194880 h 547272"/>
              <a:gd name="connsiteX30" fmla="*/ 3523 w 492499"/>
              <a:gd name="connsiteY30" fmla="*/ 120357 h 547272"/>
              <a:gd name="connsiteX31" fmla="*/ 78056 w 492499"/>
              <a:gd name="connsiteY31" fmla="*/ 85607 h 547272"/>
              <a:gd name="connsiteX32" fmla="*/ 161503 w 492499"/>
              <a:gd name="connsiteY32" fmla="*/ 115976 h 547272"/>
              <a:gd name="connsiteX33" fmla="*/ 208615 w 492499"/>
              <a:gd name="connsiteY33" fmla="*/ 169516 h 547272"/>
              <a:gd name="connsiteX34" fmla="*/ 66356 w 492499"/>
              <a:gd name="connsiteY34" fmla="*/ 117746 h 547272"/>
              <a:gd name="connsiteX35" fmla="*/ 35666 w 492499"/>
              <a:gd name="connsiteY35" fmla="*/ 132056 h 547272"/>
              <a:gd name="connsiteX36" fmla="*/ 49977 w 492499"/>
              <a:gd name="connsiteY36" fmla="*/ 162741 h 547272"/>
              <a:gd name="connsiteX37" fmla="*/ 164422 w 492499"/>
              <a:gd name="connsiteY37" fmla="*/ 204389 h 547272"/>
              <a:gd name="connsiteX38" fmla="*/ 184679 w 492499"/>
              <a:gd name="connsiteY38" fmla="*/ 233314 h 547272"/>
              <a:gd name="connsiteX39" fmla="*/ 184685 w 492499"/>
              <a:gd name="connsiteY39" fmla="*/ 301216 h 547272"/>
              <a:gd name="connsiteX40" fmla="*/ 179455 w 492499"/>
              <a:gd name="connsiteY40" fmla="*/ 328123 h 547272"/>
              <a:gd name="connsiteX41" fmla="*/ 118025 w 492499"/>
              <a:gd name="connsiteY41" fmla="*/ 480145 h 547272"/>
              <a:gd name="connsiteX42" fmla="*/ 131255 w 492499"/>
              <a:gd name="connsiteY42" fmla="*/ 511311 h 547272"/>
              <a:gd name="connsiteX43" fmla="*/ 162426 w 492499"/>
              <a:gd name="connsiteY43" fmla="*/ 498082 h 547272"/>
              <a:gd name="connsiteX44" fmla="*/ 217684 w 492499"/>
              <a:gd name="connsiteY44" fmla="*/ 361338 h 547272"/>
              <a:gd name="connsiteX45" fmla="*/ 274771 w 492499"/>
              <a:gd name="connsiteY45" fmla="*/ 361338 h 547272"/>
              <a:gd name="connsiteX46" fmla="*/ 330028 w 492499"/>
              <a:gd name="connsiteY46" fmla="*/ 498083 h 547272"/>
              <a:gd name="connsiteX47" fmla="*/ 361200 w 492499"/>
              <a:gd name="connsiteY47" fmla="*/ 511312 h 547272"/>
              <a:gd name="connsiteX48" fmla="*/ 374430 w 492499"/>
              <a:gd name="connsiteY48" fmla="*/ 480147 h 547272"/>
              <a:gd name="connsiteX49" fmla="*/ 313043 w 492499"/>
              <a:gd name="connsiteY49" fmla="*/ 328231 h 547272"/>
              <a:gd name="connsiteX50" fmla="*/ 307812 w 492499"/>
              <a:gd name="connsiteY50" fmla="*/ 301324 h 547272"/>
              <a:gd name="connsiteX51" fmla="*/ 307822 w 492499"/>
              <a:gd name="connsiteY51" fmla="*/ 233312 h 547272"/>
              <a:gd name="connsiteX52" fmla="*/ 328079 w 492499"/>
              <a:gd name="connsiteY52" fmla="*/ 204389 h 547272"/>
              <a:gd name="connsiteX53" fmla="*/ 442522 w 492499"/>
              <a:gd name="connsiteY53" fmla="*/ 162741 h 547272"/>
              <a:gd name="connsiteX54" fmla="*/ 456833 w 492499"/>
              <a:gd name="connsiteY54" fmla="*/ 132056 h 547272"/>
              <a:gd name="connsiteX55" fmla="*/ 426144 w 492499"/>
              <a:gd name="connsiteY55" fmla="*/ 117746 h 547272"/>
              <a:gd name="connsiteX56" fmla="*/ 283884 w 492499"/>
              <a:gd name="connsiteY56" fmla="*/ 169517 h 547272"/>
              <a:gd name="connsiteX57" fmla="*/ 246250 w 492499"/>
              <a:gd name="connsiteY57" fmla="*/ 177847 h 547272"/>
              <a:gd name="connsiteX58" fmla="*/ 208615 w 492499"/>
              <a:gd name="connsiteY58" fmla="*/ 169516 h 54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2499" h="547272">
                <a:moveTo>
                  <a:pt x="191519" y="88924"/>
                </a:moveTo>
                <a:cubicBezTo>
                  <a:pt x="191519" y="110428"/>
                  <a:pt x="203926" y="129036"/>
                  <a:pt x="221972" y="137981"/>
                </a:cubicBezTo>
                <a:lnTo>
                  <a:pt x="228700" y="140430"/>
                </a:lnTo>
                <a:cubicBezTo>
                  <a:pt x="240036" y="144556"/>
                  <a:pt x="252464" y="144556"/>
                  <a:pt x="263799" y="140430"/>
                </a:cubicBezTo>
                <a:lnTo>
                  <a:pt x="270526" y="137982"/>
                </a:lnTo>
                <a:cubicBezTo>
                  <a:pt x="288573" y="129036"/>
                  <a:pt x="300980" y="110429"/>
                  <a:pt x="300980" y="88924"/>
                </a:cubicBezTo>
                <a:cubicBezTo>
                  <a:pt x="300980" y="58701"/>
                  <a:pt x="276477" y="34201"/>
                  <a:pt x="246250" y="34201"/>
                </a:cubicBezTo>
                <a:cubicBezTo>
                  <a:pt x="216023" y="34201"/>
                  <a:pt x="191519" y="58701"/>
                  <a:pt x="191519" y="88924"/>
                </a:cubicBezTo>
                <a:close/>
                <a:moveTo>
                  <a:pt x="161503" y="115976"/>
                </a:moveTo>
                <a:cubicBezTo>
                  <a:pt x="158782" y="107446"/>
                  <a:pt x="157313" y="98356"/>
                  <a:pt x="157313" y="88924"/>
                </a:cubicBezTo>
                <a:cubicBezTo>
                  <a:pt x="157313" y="39812"/>
                  <a:pt x="197131" y="0"/>
                  <a:pt x="246250" y="0"/>
                </a:cubicBezTo>
                <a:cubicBezTo>
                  <a:pt x="295369" y="0"/>
                  <a:pt x="335187" y="39812"/>
                  <a:pt x="335187" y="88924"/>
                </a:cubicBezTo>
                <a:cubicBezTo>
                  <a:pt x="335187" y="98356"/>
                  <a:pt x="333718" y="107446"/>
                  <a:pt x="330997" y="115976"/>
                </a:cubicBezTo>
                <a:lnTo>
                  <a:pt x="414444" y="85607"/>
                </a:lnTo>
                <a:cubicBezTo>
                  <a:pt x="444624" y="74625"/>
                  <a:pt x="477993" y="90184"/>
                  <a:pt x="488977" y="120357"/>
                </a:cubicBezTo>
                <a:cubicBezTo>
                  <a:pt x="499961" y="150533"/>
                  <a:pt x="484401" y="183897"/>
                  <a:pt x="454222" y="194880"/>
                </a:cubicBezTo>
                <a:lnTo>
                  <a:pt x="342028" y="235709"/>
                </a:lnTo>
                <a:lnTo>
                  <a:pt x="342019" y="301327"/>
                </a:lnTo>
                <a:cubicBezTo>
                  <a:pt x="342019" y="306156"/>
                  <a:pt x="342950" y="310940"/>
                  <a:pt x="344758" y="315419"/>
                </a:cubicBezTo>
                <a:lnTo>
                  <a:pt x="406146" y="467335"/>
                </a:lnTo>
                <a:cubicBezTo>
                  <a:pt x="418176" y="497108"/>
                  <a:pt x="403790" y="530995"/>
                  <a:pt x="374013" y="543024"/>
                </a:cubicBezTo>
                <a:cubicBezTo>
                  <a:pt x="344236" y="555052"/>
                  <a:pt x="310343" y="540668"/>
                  <a:pt x="298313" y="510895"/>
                </a:cubicBezTo>
                <a:lnTo>
                  <a:pt x="246227" y="381998"/>
                </a:lnTo>
                <a:lnTo>
                  <a:pt x="194142" y="510894"/>
                </a:lnTo>
                <a:cubicBezTo>
                  <a:pt x="182111" y="540667"/>
                  <a:pt x="148219" y="555052"/>
                  <a:pt x="118442" y="543023"/>
                </a:cubicBezTo>
                <a:cubicBezTo>
                  <a:pt x="88664" y="530993"/>
                  <a:pt x="74277" y="497107"/>
                  <a:pt x="86309" y="467334"/>
                </a:cubicBezTo>
                <a:lnTo>
                  <a:pt x="147739" y="315311"/>
                </a:lnTo>
                <a:cubicBezTo>
                  <a:pt x="149549" y="310832"/>
                  <a:pt x="150479" y="306048"/>
                  <a:pt x="150478" y="301217"/>
                </a:cubicBezTo>
                <a:lnTo>
                  <a:pt x="150472" y="235709"/>
                </a:lnTo>
                <a:lnTo>
                  <a:pt x="38278" y="194880"/>
                </a:lnTo>
                <a:cubicBezTo>
                  <a:pt x="8099" y="183897"/>
                  <a:pt x="-7462" y="150533"/>
                  <a:pt x="3523" y="120357"/>
                </a:cubicBezTo>
                <a:cubicBezTo>
                  <a:pt x="14507" y="90184"/>
                  <a:pt x="47877" y="74625"/>
                  <a:pt x="78056" y="85607"/>
                </a:cubicBezTo>
                <a:lnTo>
                  <a:pt x="161503" y="115976"/>
                </a:lnTo>
                <a:close/>
                <a:moveTo>
                  <a:pt x="208615" y="169516"/>
                </a:moveTo>
                <a:lnTo>
                  <a:pt x="66356" y="117746"/>
                </a:lnTo>
                <a:cubicBezTo>
                  <a:pt x="53930" y="113224"/>
                  <a:pt x="40189" y="119631"/>
                  <a:pt x="35666" y="132056"/>
                </a:cubicBezTo>
                <a:cubicBezTo>
                  <a:pt x="31143" y="144480"/>
                  <a:pt x="37551" y="158218"/>
                  <a:pt x="49977" y="162741"/>
                </a:cubicBezTo>
                <a:lnTo>
                  <a:pt x="164422" y="204389"/>
                </a:lnTo>
                <a:cubicBezTo>
                  <a:pt x="176584" y="208815"/>
                  <a:pt x="184678" y="220373"/>
                  <a:pt x="184679" y="233314"/>
                </a:cubicBezTo>
                <a:lnTo>
                  <a:pt x="184685" y="301216"/>
                </a:lnTo>
                <a:cubicBezTo>
                  <a:pt x="184686" y="310438"/>
                  <a:pt x="182909" y="319572"/>
                  <a:pt x="179455" y="328123"/>
                </a:cubicBezTo>
                <a:lnTo>
                  <a:pt x="118025" y="480145"/>
                </a:lnTo>
                <a:cubicBezTo>
                  <a:pt x="113071" y="492405"/>
                  <a:pt x="118995" y="506359"/>
                  <a:pt x="131255" y="511311"/>
                </a:cubicBezTo>
                <a:cubicBezTo>
                  <a:pt x="143517" y="516265"/>
                  <a:pt x="157473" y="510341"/>
                  <a:pt x="162426" y="498082"/>
                </a:cubicBezTo>
                <a:lnTo>
                  <a:pt x="217684" y="361338"/>
                </a:lnTo>
                <a:cubicBezTo>
                  <a:pt x="228055" y="335670"/>
                  <a:pt x="264400" y="335670"/>
                  <a:pt x="274771" y="361338"/>
                </a:cubicBezTo>
                <a:lnTo>
                  <a:pt x="330028" y="498083"/>
                </a:lnTo>
                <a:cubicBezTo>
                  <a:pt x="334982" y="510342"/>
                  <a:pt x="348938" y="516266"/>
                  <a:pt x="361200" y="511312"/>
                </a:cubicBezTo>
                <a:cubicBezTo>
                  <a:pt x="373460" y="506360"/>
                  <a:pt x="379384" y="492406"/>
                  <a:pt x="374430" y="480147"/>
                </a:cubicBezTo>
                <a:lnTo>
                  <a:pt x="313043" y="328231"/>
                </a:lnTo>
                <a:cubicBezTo>
                  <a:pt x="309588" y="319681"/>
                  <a:pt x="307812" y="310546"/>
                  <a:pt x="307812" y="301324"/>
                </a:cubicBezTo>
                <a:lnTo>
                  <a:pt x="307822" y="233312"/>
                </a:lnTo>
                <a:cubicBezTo>
                  <a:pt x="307822" y="220373"/>
                  <a:pt x="315917" y="208815"/>
                  <a:pt x="328079" y="204389"/>
                </a:cubicBezTo>
                <a:lnTo>
                  <a:pt x="442522" y="162741"/>
                </a:lnTo>
                <a:cubicBezTo>
                  <a:pt x="454950" y="158218"/>
                  <a:pt x="461356" y="144480"/>
                  <a:pt x="456833" y="132056"/>
                </a:cubicBezTo>
                <a:cubicBezTo>
                  <a:pt x="452311" y="119631"/>
                  <a:pt x="438570" y="113224"/>
                  <a:pt x="426144" y="117746"/>
                </a:cubicBezTo>
                <a:lnTo>
                  <a:pt x="283884" y="169517"/>
                </a:lnTo>
                <a:cubicBezTo>
                  <a:pt x="272454" y="174862"/>
                  <a:pt x="259701" y="177847"/>
                  <a:pt x="246250" y="177847"/>
                </a:cubicBezTo>
                <a:cubicBezTo>
                  <a:pt x="232798" y="177847"/>
                  <a:pt x="220045" y="174861"/>
                  <a:pt x="208615" y="169516"/>
                </a:cubicBezTo>
                <a:close/>
              </a:path>
            </a:pathLst>
          </a:custGeom>
          <a:gradFill>
            <a:gsLst>
              <a:gs pos="0">
                <a:schemeClr val="accent5"/>
              </a:gs>
              <a:gs pos="44000">
                <a:schemeClr val="accent2"/>
              </a:gs>
              <a:gs pos="99000">
                <a:schemeClr val="accent3"/>
              </a:gs>
            </a:gsLst>
            <a:lin ang="3600000" scaled="0"/>
          </a:gradFill>
          <a:ln w="13494"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66610902-3303-9B1E-4CC1-492B2A20E74F}"/>
              </a:ext>
              <a:ext uri="{C183D7F6-B498-43B3-948B-1728B52AA6E4}">
                <adec:decorative xmlns:adec="http://schemas.microsoft.com/office/drawing/2017/decorative" val="1"/>
              </a:ext>
            </a:extLst>
          </p:cNvPr>
          <p:cNvSpPr/>
          <p:nvPr/>
        </p:nvSpPr>
        <p:spPr>
          <a:xfrm>
            <a:off x="9100286" y="3429000"/>
            <a:ext cx="492499" cy="547272"/>
          </a:xfrm>
          <a:custGeom>
            <a:avLst/>
            <a:gdLst>
              <a:gd name="connsiteX0" fmla="*/ 191519 w 492499"/>
              <a:gd name="connsiteY0" fmla="*/ 88924 h 547272"/>
              <a:gd name="connsiteX1" fmla="*/ 221972 w 492499"/>
              <a:gd name="connsiteY1" fmla="*/ 137981 h 547272"/>
              <a:gd name="connsiteX2" fmla="*/ 228700 w 492499"/>
              <a:gd name="connsiteY2" fmla="*/ 140430 h 547272"/>
              <a:gd name="connsiteX3" fmla="*/ 263799 w 492499"/>
              <a:gd name="connsiteY3" fmla="*/ 140430 h 547272"/>
              <a:gd name="connsiteX4" fmla="*/ 270526 w 492499"/>
              <a:gd name="connsiteY4" fmla="*/ 137982 h 547272"/>
              <a:gd name="connsiteX5" fmla="*/ 300980 w 492499"/>
              <a:gd name="connsiteY5" fmla="*/ 88924 h 547272"/>
              <a:gd name="connsiteX6" fmla="*/ 246250 w 492499"/>
              <a:gd name="connsiteY6" fmla="*/ 34201 h 547272"/>
              <a:gd name="connsiteX7" fmla="*/ 191519 w 492499"/>
              <a:gd name="connsiteY7" fmla="*/ 88924 h 547272"/>
              <a:gd name="connsiteX8" fmla="*/ 161503 w 492499"/>
              <a:gd name="connsiteY8" fmla="*/ 115976 h 547272"/>
              <a:gd name="connsiteX9" fmla="*/ 157313 w 492499"/>
              <a:gd name="connsiteY9" fmla="*/ 88924 h 547272"/>
              <a:gd name="connsiteX10" fmla="*/ 246250 w 492499"/>
              <a:gd name="connsiteY10" fmla="*/ 0 h 547272"/>
              <a:gd name="connsiteX11" fmla="*/ 335187 w 492499"/>
              <a:gd name="connsiteY11" fmla="*/ 88924 h 547272"/>
              <a:gd name="connsiteX12" fmla="*/ 330997 w 492499"/>
              <a:gd name="connsiteY12" fmla="*/ 115976 h 547272"/>
              <a:gd name="connsiteX13" fmla="*/ 414444 w 492499"/>
              <a:gd name="connsiteY13" fmla="*/ 85607 h 547272"/>
              <a:gd name="connsiteX14" fmla="*/ 488977 w 492499"/>
              <a:gd name="connsiteY14" fmla="*/ 120357 h 547272"/>
              <a:gd name="connsiteX15" fmla="*/ 454222 w 492499"/>
              <a:gd name="connsiteY15" fmla="*/ 194880 h 547272"/>
              <a:gd name="connsiteX16" fmla="*/ 342028 w 492499"/>
              <a:gd name="connsiteY16" fmla="*/ 235709 h 547272"/>
              <a:gd name="connsiteX17" fmla="*/ 342019 w 492499"/>
              <a:gd name="connsiteY17" fmla="*/ 301327 h 547272"/>
              <a:gd name="connsiteX18" fmla="*/ 344758 w 492499"/>
              <a:gd name="connsiteY18" fmla="*/ 315419 h 547272"/>
              <a:gd name="connsiteX19" fmla="*/ 406146 w 492499"/>
              <a:gd name="connsiteY19" fmla="*/ 467335 h 547272"/>
              <a:gd name="connsiteX20" fmla="*/ 374013 w 492499"/>
              <a:gd name="connsiteY20" fmla="*/ 543024 h 547272"/>
              <a:gd name="connsiteX21" fmla="*/ 298313 w 492499"/>
              <a:gd name="connsiteY21" fmla="*/ 510895 h 547272"/>
              <a:gd name="connsiteX22" fmla="*/ 246227 w 492499"/>
              <a:gd name="connsiteY22" fmla="*/ 381998 h 547272"/>
              <a:gd name="connsiteX23" fmla="*/ 194142 w 492499"/>
              <a:gd name="connsiteY23" fmla="*/ 510894 h 547272"/>
              <a:gd name="connsiteX24" fmla="*/ 118442 w 492499"/>
              <a:gd name="connsiteY24" fmla="*/ 543023 h 547272"/>
              <a:gd name="connsiteX25" fmla="*/ 86309 w 492499"/>
              <a:gd name="connsiteY25" fmla="*/ 467334 h 547272"/>
              <a:gd name="connsiteX26" fmla="*/ 147739 w 492499"/>
              <a:gd name="connsiteY26" fmla="*/ 315311 h 547272"/>
              <a:gd name="connsiteX27" fmla="*/ 150478 w 492499"/>
              <a:gd name="connsiteY27" fmla="*/ 301217 h 547272"/>
              <a:gd name="connsiteX28" fmla="*/ 150472 w 492499"/>
              <a:gd name="connsiteY28" fmla="*/ 235709 h 547272"/>
              <a:gd name="connsiteX29" fmla="*/ 38278 w 492499"/>
              <a:gd name="connsiteY29" fmla="*/ 194880 h 547272"/>
              <a:gd name="connsiteX30" fmla="*/ 3523 w 492499"/>
              <a:gd name="connsiteY30" fmla="*/ 120357 h 547272"/>
              <a:gd name="connsiteX31" fmla="*/ 78056 w 492499"/>
              <a:gd name="connsiteY31" fmla="*/ 85607 h 547272"/>
              <a:gd name="connsiteX32" fmla="*/ 161503 w 492499"/>
              <a:gd name="connsiteY32" fmla="*/ 115976 h 547272"/>
              <a:gd name="connsiteX33" fmla="*/ 208615 w 492499"/>
              <a:gd name="connsiteY33" fmla="*/ 169516 h 547272"/>
              <a:gd name="connsiteX34" fmla="*/ 66356 w 492499"/>
              <a:gd name="connsiteY34" fmla="*/ 117746 h 547272"/>
              <a:gd name="connsiteX35" fmla="*/ 35666 w 492499"/>
              <a:gd name="connsiteY35" fmla="*/ 132056 h 547272"/>
              <a:gd name="connsiteX36" fmla="*/ 49977 w 492499"/>
              <a:gd name="connsiteY36" fmla="*/ 162741 h 547272"/>
              <a:gd name="connsiteX37" fmla="*/ 164422 w 492499"/>
              <a:gd name="connsiteY37" fmla="*/ 204389 h 547272"/>
              <a:gd name="connsiteX38" fmla="*/ 184679 w 492499"/>
              <a:gd name="connsiteY38" fmla="*/ 233314 h 547272"/>
              <a:gd name="connsiteX39" fmla="*/ 184685 w 492499"/>
              <a:gd name="connsiteY39" fmla="*/ 301216 h 547272"/>
              <a:gd name="connsiteX40" fmla="*/ 179455 w 492499"/>
              <a:gd name="connsiteY40" fmla="*/ 328123 h 547272"/>
              <a:gd name="connsiteX41" fmla="*/ 118025 w 492499"/>
              <a:gd name="connsiteY41" fmla="*/ 480145 h 547272"/>
              <a:gd name="connsiteX42" fmla="*/ 131255 w 492499"/>
              <a:gd name="connsiteY42" fmla="*/ 511311 h 547272"/>
              <a:gd name="connsiteX43" fmla="*/ 162426 w 492499"/>
              <a:gd name="connsiteY43" fmla="*/ 498082 h 547272"/>
              <a:gd name="connsiteX44" fmla="*/ 217684 w 492499"/>
              <a:gd name="connsiteY44" fmla="*/ 361338 h 547272"/>
              <a:gd name="connsiteX45" fmla="*/ 274771 w 492499"/>
              <a:gd name="connsiteY45" fmla="*/ 361338 h 547272"/>
              <a:gd name="connsiteX46" fmla="*/ 330028 w 492499"/>
              <a:gd name="connsiteY46" fmla="*/ 498083 h 547272"/>
              <a:gd name="connsiteX47" fmla="*/ 361200 w 492499"/>
              <a:gd name="connsiteY47" fmla="*/ 511312 h 547272"/>
              <a:gd name="connsiteX48" fmla="*/ 374430 w 492499"/>
              <a:gd name="connsiteY48" fmla="*/ 480147 h 547272"/>
              <a:gd name="connsiteX49" fmla="*/ 313043 w 492499"/>
              <a:gd name="connsiteY49" fmla="*/ 328231 h 547272"/>
              <a:gd name="connsiteX50" fmla="*/ 307812 w 492499"/>
              <a:gd name="connsiteY50" fmla="*/ 301324 h 547272"/>
              <a:gd name="connsiteX51" fmla="*/ 307822 w 492499"/>
              <a:gd name="connsiteY51" fmla="*/ 233312 h 547272"/>
              <a:gd name="connsiteX52" fmla="*/ 328079 w 492499"/>
              <a:gd name="connsiteY52" fmla="*/ 204389 h 547272"/>
              <a:gd name="connsiteX53" fmla="*/ 442522 w 492499"/>
              <a:gd name="connsiteY53" fmla="*/ 162741 h 547272"/>
              <a:gd name="connsiteX54" fmla="*/ 456833 w 492499"/>
              <a:gd name="connsiteY54" fmla="*/ 132056 h 547272"/>
              <a:gd name="connsiteX55" fmla="*/ 426144 w 492499"/>
              <a:gd name="connsiteY55" fmla="*/ 117746 h 547272"/>
              <a:gd name="connsiteX56" fmla="*/ 283884 w 492499"/>
              <a:gd name="connsiteY56" fmla="*/ 169517 h 547272"/>
              <a:gd name="connsiteX57" fmla="*/ 246250 w 492499"/>
              <a:gd name="connsiteY57" fmla="*/ 177847 h 547272"/>
              <a:gd name="connsiteX58" fmla="*/ 208615 w 492499"/>
              <a:gd name="connsiteY58" fmla="*/ 169516 h 54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2499" h="547272">
                <a:moveTo>
                  <a:pt x="191519" y="88924"/>
                </a:moveTo>
                <a:cubicBezTo>
                  <a:pt x="191519" y="110428"/>
                  <a:pt x="203926" y="129036"/>
                  <a:pt x="221972" y="137981"/>
                </a:cubicBezTo>
                <a:lnTo>
                  <a:pt x="228700" y="140430"/>
                </a:lnTo>
                <a:cubicBezTo>
                  <a:pt x="240036" y="144556"/>
                  <a:pt x="252464" y="144556"/>
                  <a:pt x="263799" y="140430"/>
                </a:cubicBezTo>
                <a:lnTo>
                  <a:pt x="270526" y="137982"/>
                </a:lnTo>
                <a:cubicBezTo>
                  <a:pt x="288573" y="129036"/>
                  <a:pt x="300980" y="110429"/>
                  <a:pt x="300980" y="88924"/>
                </a:cubicBezTo>
                <a:cubicBezTo>
                  <a:pt x="300980" y="58701"/>
                  <a:pt x="276477" y="34201"/>
                  <a:pt x="246250" y="34201"/>
                </a:cubicBezTo>
                <a:cubicBezTo>
                  <a:pt x="216023" y="34201"/>
                  <a:pt x="191519" y="58701"/>
                  <a:pt x="191519" y="88924"/>
                </a:cubicBezTo>
                <a:close/>
                <a:moveTo>
                  <a:pt x="161503" y="115976"/>
                </a:moveTo>
                <a:cubicBezTo>
                  <a:pt x="158782" y="107446"/>
                  <a:pt x="157313" y="98356"/>
                  <a:pt x="157313" y="88924"/>
                </a:cubicBezTo>
                <a:cubicBezTo>
                  <a:pt x="157313" y="39812"/>
                  <a:pt x="197131" y="0"/>
                  <a:pt x="246250" y="0"/>
                </a:cubicBezTo>
                <a:cubicBezTo>
                  <a:pt x="295369" y="0"/>
                  <a:pt x="335187" y="39812"/>
                  <a:pt x="335187" y="88924"/>
                </a:cubicBezTo>
                <a:cubicBezTo>
                  <a:pt x="335187" y="98356"/>
                  <a:pt x="333718" y="107446"/>
                  <a:pt x="330997" y="115976"/>
                </a:cubicBezTo>
                <a:lnTo>
                  <a:pt x="414444" y="85607"/>
                </a:lnTo>
                <a:cubicBezTo>
                  <a:pt x="444624" y="74625"/>
                  <a:pt x="477993" y="90184"/>
                  <a:pt x="488977" y="120357"/>
                </a:cubicBezTo>
                <a:cubicBezTo>
                  <a:pt x="499961" y="150533"/>
                  <a:pt x="484401" y="183897"/>
                  <a:pt x="454222" y="194880"/>
                </a:cubicBezTo>
                <a:lnTo>
                  <a:pt x="342028" y="235709"/>
                </a:lnTo>
                <a:lnTo>
                  <a:pt x="342019" y="301327"/>
                </a:lnTo>
                <a:cubicBezTo>
                  <a:pt x="342019" y="306156"/>
                  <a:pt x="342950" y="310940"/>
                  <a:pt x="344758" y="315419"/>
                </a:cubicBezTo>
                <a:lnTo>
                  <a:pt x="406146" y="467335"/>
                </a:lnTo>
                <a:cubicBezTo>
                  <a:pt x="418176" y="497108"/>
                  <a:pt x="403790" y="530995"/>
                  <a:pt x="374013" y="543024"/>
                </a:cubicBezTo>
                <a:cubicBezTo>
                  <a:pt x="344236" y="555052"/>
                  <a:pt x="310343" y="540668"/>
                  <a:pt x="298313" y="510895"/>
                </a:cubicBezTo>
                <a:lnTo>
                  <a:pt x="246227" y="381998"/>
                </a:lnTo>
                <a:lnTo>
                  <a:pt x="194142" y="510894"/>
                </a:lnTo>
                <a:cubicBezTo>
                  <a:pt x="182111" y="540667"/>
                  <a:pt x="148219" y="555052"/>
                  <a:pt x="118442" y="543023"/>
                </a:cubicBezTo>
                <a:cubicBezTo>
                  <a:pt x="88664" y="530993"/>
                  <a:pt x="74277" y="497107"/>
                  <a:pt x="86309" y="467334"/>
                </a:cubicBezTo>
                <a:lnTo>
                  <a:pt x="147739" y="315311"/>
                </a:lnTo>
                <a:cubicBezTo>
                  <a:pt x="149549" y="310832"/>
                  <a:pt x="150479" y="306048"/>
                  <a:pt x="150478" y="301217"/>
                </a:cubicBezTo>
                <a:lnTo>
                  <a:pt x="150472" y="235709"/>
                </a:lnTo>
                <a:lnTo>
                  <a:pt x="38278" y="194880"/>
                </a:lnTo>
                <a:cubicBezTo>
                  <a:pt x="8099" y="183897"/>
                  <a:pt x="-7462" y="150533"/>
                  <a:pt x="3523" y="120357"/>
                </a:cubicBezTo>
                <a:cubicBezTo>
                  <a:pt x="14507" y="90184"/>
                  <a:pt x="47877" y="74625"/>
                  <a:pt x="78056" y="85607"/>
                </a:cubicBezTo>
                <a:lnTo>
                  <a:pt x="161503" y="115976"/>
                </a:lnTo>
                <a:close/>
                <a:moveTo>
                  <a:pt x="208615" y="169516"/>
                </a:moveTo>
                <a:lnTo>
                  <a:pt x="66356" y="117746"/>
                </a:lnTo>
                <a:cubicBezTo>
                  <a:pt x="53930" y="113224"/>
                  <a:pt x="40189" y="119631"/>
                  <a:pt x="35666" y="132056"/>
                </a:cubicBezTo>
                <a:cubicBezTo>
                  <a:pt x="31143" y="144480"/>
                  <a:pt x="37551" y="158218"/>
                  <a:pt x="49977" y="162741"/>
                </a:cubicBezTo>
                <a:lnTo>
                  <a:pt x="164422" y="204389"/>
                </a:lnTo>
                <a:cubicBezTo>
                  <a:pt x="176584" y="208815"/>
                  <a:pt x="184678" y="220373"/>
                  <a:pt x="184679" y="233314"/>
                </a:cubicBezTo>
                <a:lnTo>
                  <a:pt x="184685" y="301216"/>
                </a:lnTo>
                <a:cubicBezTo>
                  <a:pt x="184686" y="310438"/>
                  <a:pt x="182909" y="319572"/>
                  <a:pt x="179455" y="328123"/>
                </a:cubicBezTo>
                <a:lnTo>
                  <a:pt x="118025" y="480145"/>
                </a:lnTo>
                <a:cubicBezTo>
                  <a:pt x="113071" y="492405"/>
                  <a:pt x="118995" y="506359"/>
                  <a:pt x="131255" y="511311"/>
                </a:cubicBezTo>
                <a:cubicBezTo>
                  <a:pt x="143517" y="516265"/>
                  <a:pt x="157473" y="510341"/>
                  <a:pt x="162426" y="498082"/>
                </a:cubicBezTo>
                <a:lnTo>
                  <a:pt x="217684" y="361338"/>
                </a:lnTo>
                <a:cubicBezTo>
                  <a:pt x="228055" y="335670"/>
                  <a:pt x="264400" y="335670"/>
                  <a:pt x="274771" y="361338"/>
                </a:cubicBezTo>
                <a:lnTo>
                  <a:pt x="330028" y="498083"/>
                </a:lnTo>
                <a:cubicBezTo>
                  <a:pt x="334982" y="510342"/>
                  <a:pt x="348938" y="516266"/>
                  <a:pt x="361200" y="511312"/>
                </a:cubicBezTo>
                <a:cubicBezTo>
                  <a:pt x="373460" y="506360"/>
                  <a:pt x="379384" y="492406"/>
                  <a:pt x="374430" y="480147"/>
                </a:cubicBezTo>
                <a:lnTo>
                  <a:pt x="313043" y="328231"/>
                </a:lnTo>
                <a:cubicBezTo>
                  <a:pt x="309588" y="319681"/>
                  <a:pt x="307812" y="310546"/>
                  <a:pt x="307812" y="301324"/>
                </a:cubicBezTo>
                <a:lnTo>
                  <a:pt x="307822" y="233312"/>
                </a:lnTo>
                <a:cubicBezTo>
                  <a:pt x="307822" y="220373"/>
                  <a:pt x="315917" y="208815"/>
                  <a:pt x="328079" y="204389"/>
                </a:cubicBezTo>
                <a:lnTo>
                  <a:pt x="442522" y="162741"/>
                </a:lnTo>
                <a:cubicBezTo>
                  <a:pt x="454950" y="158218"/>
                  <a:pt x="461356" y="144480"/>
                  <a:pt x="456833" y="132056"/>
                </a:cubicBezTo>
                <a:cubicBezTo>
                  <a:pt x="452311" y="119631"/>
                  <a:pt x="438570" y="113224"/>
                  <a:pt x="426144" y="117746"/>
                </a:cubicBezTo>
                <a:lnTo>
                  <a:pt x="283884" y="169517"/>
                </a:lnTo>
                <a:cubicBezTo>
                  <a:pt x="272454" y="174862"/>
                  <a:pt x="259701" y="177847"/>
                  <a:pt x="246250" y="177847"/>
                </a:cubicBezTo>
                <a:cubicBezTo>
                  <a:pt x="232798" y="177847"/>
                  <a:pt x="220045" y="174861"/>
                  <a:pt x="208615" y="169516"/>
                </a:cubicBezTo>
                <a:close/>
              </a:path>
            </a:pathLst>
          </a:custGeom>
          <a:gradFill>
            <a:gsLst>
              <a:gs pos="0">
                <a:schemeClr val="accent5"/>
              </a:gs>
              <a:gs pos="44000">
                <a:schemeClr val="accent2"/>
              </a:gs>
              <a:gs pos="99000">
                <a:schemeClr val="accent3"/>
              </a:gs>
            </a:gsLst>
            <a:lin ang="3600000" scaled="0"/>
          </a:gradFill>
          <a:ln w="13494" cap="flat">
            <a:noFill/>
            <a:prstDash val="solid"/>
            <a:miter/>
          </a:ln>
        </p:spPr>
        <p:txBody>
          <a:bodyPr rtlCol="0" anchor="ctr"/>
          <a:lstStyle/>
          <a:p>
            <a:endParaRPr lang="en-US"/>
          </a:p>
        </p:txBody>
      </p:sp>
    </p:spTree>
    <p:extLst>
      <p:ext uri="{BB962C8B-B14F-4D97-AF65-F5344CB8AC3E}">
        <p14:creationId xmlns:p14="http://schemas.microsoft.com/office/powerpoint/2010/main" val="3581851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14" grpId="0" animBg="1"/>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017D-B0B0-E500-D297-5E970356E5D3}"/>
              </a:ext>
            </a:extLst>
          </p:cNvPr>
          <p:cNvSpPr>
            <a:spLocks noGrp="1"/>
          </p:cNvSpPr>
          <p:nvPr>
            <p:ph type="title"/>
          </p:nvPr>
        </p:nvSpPr>
        <p:spPr>
          <a:xfrm>
            <a:off x="570959" y="670527"/>
            <a:ext cx="11050081" cy="615553"/>
          </a:xfrm>
        </p:spPr>
        <p:txBody>
          <a:bodyPr/>
          <a:lstStyle/>
          <a:p>
            <a:r>
              <a:rPr lang="en-US" dirty="0"/>
              <a:t>And so it begins… What happened?</a:t>
            </a:r>
          </a:p>
        </p:txBody>
      </p:sp>
      <p:pic>
        <p:nvPicPr>
          <p:cNvPr id="10" name="Picture 9" descr="Orange sticky note representing an event, written in past tense. The text is &quot;Logged in successfully&quot;.">
            <a:extLst>
              <a:ext uri="{FF2B5EF4-FFF2-40B4-BE49-F238E27FC236}">
                <a16:creationId xmlns:a16="http://schemas.microsoft.com/office/drawing/2014/main" id="{9849649D-58A1-A229-1598-CD7542EBAE06}"/>
              </a:ext>
            </a:extLst>
          </p:cNvPr>
          <p:cNvPicPr>
            <a:picLocks noChangeAspect="1"/>
          </p:cNvPicPr>
          <p:nvPr/>
        </p:nvPicPr>
        <p:blipFill>
          <a:blip r:embed="rId3"/>
          <a:stretch>
            <a:fillRect/>
          </a:stretch>
        </p:blipFill>
        <p:spPr>
          <a:xfrm>
            <a:off x="4261300" y="1701800"/>
            <a:ext cx="3669398" cy="4203700"/>
          </a:xfrm>
          <a:prstGeom prst="rect">
            <a:avLst/>
          </a:prstGeom>
        </p:spPr>
      </p:pic>
    </p:spTree>
    <p:extLst>
      <p:ext uri="{BB962C8B-B14F-4D97-AF65-F5344CB8AC3E}">
        <p14:creationId xmlns:p14="http://schemas.microsoft.com/office/powerpoint/2010/main" val="11484256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FFF0-06A9-E7AB-951D-A1A03E207EED}"/>
              </a:ext>
            </a:extLst>
          </p:cNvPr>
          <p:cNvSpPr>
            <a:spLocks noGrp="1"/>
          </p:cNvSpPr>
          <p:nvPr>
            <p:ph type="title"/>
          </p:nvPr>
        </p:nvSpPr>
        <p:spPr>
          <a:xfrm>
            <a:off x="367025" y="1193800"/>
            <a:ext cx="8294375" cy="4038600"/>
          </a:xfrm>
        </p:spPr>
        <p:txBody>
          <a:bodyPr/>
          <a:lstStyle/>
          <a:p>
            <a:r>
              <a:rPr lang="en-US" dirty="0"/>
              <a:t>What are the types of EventStorming?</a:t>
            </a:r>
          </a:p>
        </p:txBody>
      </p:sp>
    </p:spTree>
    <p:extLst>
      <p:ext uri="{BB962C8B-B14F-4D97-AF65-F5344CB8AC3E}">
        <p14:creationId xmlns:p14="http://schemas.microsoft.com/office/powerpoint/2010/main" val="1779330202"/>
      </p:ext>
    </p:extLst>
  </p:cSld>
  <p:clrMapOvr>
    <a:masterClrMapping/>
  </p:clrMapOvr>
  <p:transition>
    <p:fade/>
  </p:transition>
</p:sld>
</file>

<file path=ppt/theme/theme1.xml><?xml version="1.0" encoding="utf-8"?>
<a:theme xmlns:a="http://schemas.openxmlformats.org/drawingml/2006/main" name="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5" ma:contentTypeDescription="Create a new document." ma:contentTypeScope="" ma:versionID="aa337274a6e4f0f9ab0c529ae03cafeb">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d6ea78b6e8858fc99f2c8ddd30897b1b"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Create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CreatedDate" ma:index="32" nillable="true" ma:displayName="Created Date" ma:format="DateOnly" ma:internalName="Create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B54934-7202-4998-B9DC-3328E9A9B84B}">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2D3392-704F-4677-B1C8-F1E00F675E45}">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2948</Words>
  <Application>Microsoft Office PowerPoint</Application>
  <PresentationFormat>Widescreen</PresentationFormat>
  <Paragraphs>279</Paragraphs>
  <Slides>35</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Open Sans</vt:lpstr>
      <vt:lpstr>Segoe Print</vt:lpstr>
      <vt:lpstr>Arial</vt:lpstr>
      <vt:lpstr>Segoe UI</vt:lpstr>
      <vt:lpstr>Calibri</vt:lpstr>
      <vt:lpstr>Open Sans SemiBold</vt:lpstr>
      <vt:lpstr>Segoe Script</vt:lpstr>
      <vt:lpstr>Wingdings</vt:lpstr>
      <vt:lpstr>Segoe Sans Text</vt:lpstr>
      <vt:lpstr>Azure 2023 Template</vt:lpstr>
      <vt:lpstr>Modernize Your Monolith</vt:lpstr>
      <vt:lpstr>Agenda</vt:lpstr>
      <vt:lpstr>Modernization Considerations</vt:lpstr>
      <vt:lpstr>Things to Think About When Modernizing</vt:lpstr>
      <vt:lpstr>What is EventStorming?</vt:lpstr>
      <vt:lpstr>EventStorming in Action</vt:lpstr>
      <vt:lpstr>Key People in EventStorming</vt:lpstr>
      <vt:lpstr>And so it begins… What happened?</vt:lpstr>
      <vt:lpstr>What are the types of EventStorming?</vt:lpstr>
      <vt:lpstr>Types of EventStorming</vt:lpstr>
      <vt:lpstr>What if all you have is a Legacy Monolith?</vt:lpstr>
      <vt:lpstr>How does EventStorming help with Modernization?</vt:lpstr>
      <vt:lpstr>Benefits of EventStorming in Modernization</vt:lpstr>
      <vt:lpstr>How do you get started with EventStorming for Modernizing an App?</vt:lpstr>
      <vt:lpstr>Need to understand the domain?</vt:lpstr>
      <vt:lpstr>Need to understand processes within the system?</vt:lpstr>
      <vt:lpstr>Need to understand processes within the system and how they impact the users?</vt:lpstr>
      <vt:lpstr>Trying to figure out the modules for modular monoliths or microservices?</vt:lpstr>
      <vt:lpstr>Lucky enough to start greenfield?</vt:lpstr>
      <vt:lpstr>It starts with one…</vt:lpstr>
      <vt:lpstr>EventStorming for Refactoring  – Basic Sticky Notes</vt:lpstr>
      <vt:lpstr>Identify Hotspots</vt:lpstr>
      <vt:lpstr>EventStorming for Refactoring –  Additional Sticky Notes</vt:lpstr>
      <vt:lpstr>Animated eCommerce demo of EventStorming</vt:lpstr>
      <vt:lpstr>Events all in place before separation</vt:lpstr>
      <vt:lpstr>Dividing the sorted events into aggregates</vt:lpstr>
      <vt:lpstr>Analyze EventStorming Results</vt:lpstr>
      <vt:lpstr>Bounded Contexts</vt:lpstr>
      <vt:lpstr>Talk about splitting functionality as a team</vt:lpstr>
      <vt:lpstr>Modernize Your Apps to Use .NET 9!</vt:lpstr>
      <vt:lpstr>Additional Resources</vt:lpstr>
      <vt:lpstr>EventStorming Grammar</vt:lpstr>
      <vt:lpstr>Webinar: EventStorming</vt:lpstr>
      <vt:lpstr>More Resources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2024-10-07T23:57:31Z</dcterms:created>
  <dcterms:modified xsi:type="dcterms:W3CDTF">2024-11-11T20:31:24Z</dcterms:modified>
  <cp:category/>
</cp:coreProperties>
</file>